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31" r:id="rId5"/>
    <p:sldId id="333" r:id="rId6"/>
    <p:sldId id="334" r:id="rId7"/>
    <p:sldId id="335" r:id="rId8"/>
    <p:sldId id="356" r:id="rId9"/>
    <p:sldId id="346" r:id="rId10"/>
    <p:sldId id="266" r:id="rId11"/>
    <p:sldId id="270" r:id="rId12"/>
    <p:sldId id="271" r:id="rId13"/>
    <p:sldId id="263" r:id="rId14"/>
    <p:sldId id="3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Smart" initials="VS" lastIdx="18" clrIdx="0">
    <p:extLst>
      <p:ext uri="{19B8F6BF-5375-455C-9EA6-DF929625EA0E}">
        <p15:presenceInfo xmlns:p15="http://schemas.microsoft.com/office/powerpoint/2012/main" userId="S::Vincent.Smart@eeca.govt.nz::83955a8b-da4b-4240-9532-ac0cd7c715e0" providerId="AD"/>
      </p:ext>
    </p:extLst>
  </p:cmAuthor>
  <p:cmAuthor id="2" name="Andrew Greed" initials="AG" lastIdx="12" clrIdx="1">
    <p:extLst>
      <p:ext uri="{19B8F6BF-5375-455C-9EA6-DF929625EA0E}">
        <p15:presenceInfo xmlns:p15="http://schemas.microsoft.com/office/powerpoint/2012/main" userId="S::Andrew.Greed@eeca.govt.nz::9c1b22c0-21d8-492e-9162-29e6971ab7d4" providerId="AD"/>
      </p:ext>
    </p:extLst>
  </p:cmAuthor>
  <p:cmAuthor id="3" name="Emily Calvert" initials="EC" lastIdx="4" clrIdx="2">
    <p:extLst>
      <p:ext uri="{19B8F6BF-5375-455C-9EA6-DF929625EA0E}">
        <p15:presenceInfo xmlns:p15="http://schemas.microsoft.com/office/powerpoint/2012/main" userId="S::ecalvert@businessnz.org.nz::51ac28d6-50a4-48e9-a3e2-3a3c6697962b" providerId="AD"/>
      </p:ext>
    </p:extLst>
  </p:cmAuthor>
  <p:cmAuthor id="4" name="Tina Schirr" initials="TS" lastIdx="7" clrIdx="3">
    <p:extLst>
      <p:ext uri="{19B8F6BF-5375-455C-9EA6-DF929625EA0E}">
        <p15:presenceInfo xmlns:p15="http://schemas.microsoft.com/office/powerpoint/2012/main" userId="S::tschirr@bec.org.nz::6a9e5e18-287e-4048-a2b5-4cd4842580dc" providerId="AD"/>
      </p:ext>
    </p:extLst>
  </p:cmAuthor>
  <p:cmAuthor id="5" name="Zeus" initials="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057"/>
    <a:srgbClr val="42B295"/>
    <a:srgbClr val="2A5484"/>
    <a:srgbClr val="E37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AF7180-C8E8-4EF1-8B9F-001DB1371215}" v="3" dt="2021-05-20T22:37:46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8" autoAdjust="0"/>
    <p:restoredTop sz="78982" autoAdjust="0"/>
  </p:normalViewPr>
  <p:slideViewPr>
    <p:cSldViewPr snapToGrid="0">
      <p:cViewPr varScale="1">
        <p:scale>
          <a:sx n="90" d="100"/>
          <a:sy n="90" d="100"/>
        </p:scale>
        <p:origin x="13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753B5-7330-4E36-986F-38B79A61B980}" type="datetimeFigureOut">
              <a:rPr lang="en-NZ" smtClean="0"/>
              <a:t>21/05/2021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CFB99-32BC-48DC-AA4D-07166E0CFC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67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CFB99-32BC-48DC-AA4D-07166E0CFCDF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000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CFB99-32BC-48DC-AA4D-07166E0CFCDF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3374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Commercial - What will end-use demand look like?</a:t>
            </a:r>
          </a:p>
          <a:p>
            <a:endParaRPr lang="en-US" sz="1200" b="1" dirty="0"/>
          </a:p>
          <a:p>
            <a:r>
              <a:rPr lang="mi-NZ" sz="1200" dirty="0"/>
              <a:t>In Kea, demand increases significantly from 2030 onwards, from 7 PJ to 14 PJ. Most of this demand increase is met by electricity, however natural gas and LPG also increase to meet this. This differs from </a:t>
            </a:r>
            <a:r>
              <a:rPr lang="en-NZ" sz="1800" kern="1200" dirty="0" err="1">
                <a:solidFill>
                  <a:srgbClr val="000000"/>
                </a:solidFill>
                <a:latin typeface="Calibri" panose="020F0502020204030204" pitchFamily="34" charset="0"/>
              </a:rPr>
              <a:t>Tūī</a:t>
            </a:r>
            <a:r>
              <a:rPr lang="mi-NZ" sz="1200" dirty="0"/>
              <a:t> where demand levels off at 9 PJ by 2035. This is due to Kea having significant GDP growth in the second half of the scenario, most of which comes from the commercial sector. </a:t>
            </a:r>
          </a:p>
          <a:p>
            <a:endParaRPr lang="mi-NZ" sz="1200" dirty="0"/>
          </a:p>
          <a:p>
            <a:r>
              <a:rPr lang="mi-NZ" sz="1200" dirty="0"/>
              <a:t>Direct use geothermal plays a significant role in this sector, however the geothermal output decreases from 2018 to 2050 in both scenarios, partly due to rising carbon prices affecting the residual GHG emissions from geothermal. </a:t>
            </a:r>
          </a:p>
          <a:p>
            <a:endParaRPr lang="mi-NZ" sz="1200" dirty="0"/>
          </a:p>
          <a:p>
            <a:r>
              <a:rPr lang="mi-NZ" sz="1200" dirty="0"/>
              <a:t>Gas use rises in end uses. </a:t>
            </a:r>
            <a:r>
              <a:rPr lang="en-US" sz="1200" dirty="0"/>
              <a:t>There are economic alternatives to gas available for the model, however, in the model it was cheaper to retain some gas in commercial rather than building more generation. </a:t>
            </a:r>
            <a:endParaRPr lang="mi-NZ" sz="1200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CFB99-32BC-48DC-AA4D-07166E0CFCDF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629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b="1" dirty="0"/>
              <a:t>Commercial – Where might we see emissions decrease?</a:t>
            </a:r>
          </a:p>
          <a:p>
            <a:endParaRPr lang="mi-NZ" dirty="0"/>
          </a:p>
          <a:p>
            <a:r>
              <a:rPr lang="mi-NZ" dirty="0"/>
              <a:t>In the commercial sector, the majority of emissions comes from mobile power and heating/cooling. </a:t>
            </a:r>
          </a:p>
          <a:p>
            <a:endParaRPr lang="mi-NZ" dirty="0"/>
          </a:p>
          <a:p>
            <a:r>
              <a:rPr lang="mi-NZ" dirty="0"/>
              <a:t>In both scenarios, emissions fall significantly through to 2050, from 1.0 Mt CO2-e in 2018 to 0.37 Mt CO2-e in Kea and 0.33 Mt CO2-e in </a:t>
            </a:r>
            <a:r>
              <a:rPr lang="en-NZ" sz="1800" kern="1200" dirty="0" err="1">
                <a:solidFill>
                  <a:srgbClr val="000000"/>
                </a:solidFill>
                <a:latin typeface="Calibri" panose="020F0502020204030204" pitchFamily="34" charset="0"/>
              </a:rPr>
              <a:t>Tūī</a:t>
            </a:r>
            <a:r>
              <a:rPr lang="mi-NZ" dirty="0"/>
              <a:t>. </a:t>
            </a:r>
          </a:p>
          <a:p>
            <a:endParaRPr lang="mi-NZ" dirty="0"/>
          </a:p>
          <a:p>
            <a:r>
              <a:rPr lang="mi-NZ" dirty="0"/>
              <a:t>In </a:t>
            </a:r>
            <a:r>
              <a:rPr lang="en-NZ" sz="1800" kern="1200" dirty="0" err="1">
                <a:solidFill>
                  <a:srgbClr val="000000"/>
                </a:solidFill>
                <a:latin typeface="Calibri" panose="020F0502020204030204" pitchFamily="34" charset="0"/>
              </a:rPr>
              <a:t>Tūī</a:t>
            </a:r>
            <a:r>
              <a:rPr lang="mi-NZ" dirty="0"/>
              <a:t>, emissions level off beyond 2050, whereas in Kea they begin to increase again as demand for heating/cooling rises. In Kea, the economy has shifted away from an agricultural, goods-based economy and to a high value products and services economy. This has resulted in increasing energy demand in the commercial sector compared to </a:t>
            </a:r>
            <a:r>
              <a:rPr lang="en-NZ" sz="1800" kern="1200" dirty="0" err="1">
                <a:solidFill>
                  <a:srgbClr val="000000"/>
                </a:solidFill>
                <a:latin typeface="Calibri" panose="020F0502020204030204" pitchFamily="34" charset="0"/>
              </a:rPr>
              <a:t>Tūī</a:t>
            </a:r>
            <a:r>
              <a:rPr lang="mi-NZ" dirty="0"/>
              <a:t> which has an economy that continues to rely on agriculture and industrial production.</a:t>
            </a:r>
          </a:p>
          <a:p>
            <a:endParaRPr lang="mi-NZ" dirty="0"/>
          </a:p>
          <a:p>
            <a:r>
              <a:rPr lang="mi-NZ" dirty="0"/>
              <a:t>Mobile motive power emissions decrease quickly in Kea, from 0.25 Mt CO2-e to 0.02 Mt CO2-e by 2030 and zero by 2050. </a:t>
            </a:r>
            <a:r>
              <a:rPr lang="en-NZ" sz="1800" kern="1200" dirty="0" err="1">
                <a:solidFill>
                  <a:srgbClr val="000000"/>
                </a:solidFill>
                <a:latin typeface="Calibri" panose="020F0502020204030204" pitchFamily="34" charset="0"/>
              </a:rPr>
              <a:t>Tūī</a:t>
            </a:r>
            <a:r>
              <a:rPr lang="mi-NZ" dirty="0"/>
              <a:t> has a slower decrease in emissions to 0.1 Mt CO2-e and zero in 2050. In both scenarios there is a transition to zero emissions vehicles.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CFB99-32BC-48DC-AA4D-07166E0CFCDF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7713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Commercial - What could the emissions footprint in the commercial sector look like?</a:t>
            </a:r>
          </a:p>
          <a:p>
            <a:endParaRPr lang="en-US" sz="1200" dirty="0"/>
          </a:p>
          <a:p>
            <a:r>
              <a:rPr lang="mi-NZ" sz="1200" dirty="0"/>
              <a:t>Overall emissions in the commercial sector decrease rapidly in both scenarios from a peak of 1 Mt CO2-e in 2018 to less than 0.5 Mt CO2-e by 2050. </a:t>
            </a:r>
          </a:p>
          <a:p>
            <a:endParaRPr lang="mi-NZ" sz="1200" dirty="0"/>
          </a:p>
          <a:p>
            <a:r>
              <a:rPr lang="mi-NZ" sz="1200" dirty="0"/>
              <a:t>This is primarily driven by reduction in diesel, petrol, LPG and coal consumption as mobility vehicles electrify and coal heating systems are phased out. In Kea, we see a faster decline in emissions which reach their lowest by 2040 of 0.36 Mt CO2-e before beginning to trend upwards. </a:t>
            </a:r>
          </a:p>
          <a:p>
            <a:r>
              <a:rPr lang="mi-NZ" sz="1200" dirty="0"/>
              <a:t> </a:t>
            </a:r>
          </a:p>
          <a:p>
            <a:r>
              <a:rPr lang="mi-NZ" sz="1200" dirty="0"/>
              <a:t>In Kea, natural gas use initially decreases slightly from 0.45Mt CO2 to 0.39 Mt CO2-e by 2030 and 0.33 Mt CO2-e by 2050 but begins trending upwards again as demand increases. </a:t>
            </a:r>
          </a:p>
          <a:p>
            <a:endParaRPr lang="mi-NZ" sz="1200" dirty="0"/>
          </a:p>
          <a:p>
            <a:r>
              <a:rPr lang="mi-NZ" sz="1200" dirty="0"/>
              <a:t>This contrasts to </a:t>
            </a:r>
            <a:r>
              <a:rPr lang="en-NZ" sz="1800" kern="1200" dirty="0" err="1">
                <a:solidFill>
                  <a:srgbClr val="000000"/>
                </a:solidFill>
                <a:latin typeface="Calibri" panose="020F0502020204030204" pitchFamily="34" charset="0"/>
              </a:rPr>
              <a:t>Tūī</a:t>
            </a:r>
            <a:r>
              <a:rPr lang="mi-NZ" sz="1200" dirty="0"/>
              <a:t>, which sees emissions continue to stay around 0.45 Mt CO2-e through to 2030 before more rapidly decreasing to 0.29 Mt CO2-e by 2050 and levelling off. This is due to rising demand in the later time-steps for Kea, particularly for end-uses without a modelled effective low emissions alterantive.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CFB99-32BC-48DC-AA4D-07166E0CFCDF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1211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Commercial - How might we manage increasing demand? </a:t>
            </a:r>
          </a:p>
          <a:p>
            <a:endParaRPr lang="en-US" sz="1200" dirty="0"/>
          </a:p>
          <a:p>
            <a:r>
              <a:rPr lang="mi-NZ" sz="1200" dirty="0"/>
              <a:t>The majority of fuel consumption in office blocks for both scenarios already comes from electricity. A significant proportion of fuel consumption is from diesel for transport, but this reduces to zero by 2030 in Kea and 2040 in </a:t>
            </a:r>
            <a:r>
              <a:rPr lang="en-NZ" sz="1800" kern="1200" dirty="0" err="1">
                <a:solidFill>
                  <a:srgbClr val="000000"/>
                </a:solidFill>
                <a:latin typeface="Calibri" panose="020F0502020204030204" pitchFamily="34" charset="0"/>
              </a:rPr>
              <a:t>Tūī</a:t>
            </a:r>
            <a:r>
              <a:rPr lang="mi-NZ" sz="1200" dirty="0"/>
              <a:t>. This is driven by increasing carbon prices and lowering costs of electric vehicles making them more attractive options for transport. </a:t>
            </a:r>
          </a:p>
          <a:p>
            <a:endParaRPr lang="mi-NZ" sz="1200" dirty="0"/>
          </a:p>
          <a:p>
            <a:r>
              <a:rPr lang="mi-NZ" sz="1200" dirty="0"/>
              <a:t>Increasing demand is met by electricity, rather than fossil fuels. Some fossil fuels however, (LPG and natural gas), remain in the system in both scenarios for water heating.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CFB99-32BC-48DC-AA4D-07166E0CFCDF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274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6276"/>
            <a:ext cx="12192000" cy="231723"/>
          </a:xfrm>
          <a:prstGeom prst="rect">
            <a:avLst/>
          </a:prstGeom>
          <a:solidFill>
            <a:srgbClr val="2A54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EC main logo copy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712" y="251480"/>
            <a:ext cx="1811736" cy="5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2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8B2BA-73D1-4E02-92EA-8F4AD77D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80C5C-F532-4F36-95EF-93B8352D9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4AC16-BF1C-4F42-AE5A-6484A77254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7C9810-7543-4F66-B2AA-D99BEEE70025}" type="datetimeFigureOut">
              <a:rPr lang="en-NZ" smtClean="0"/>
              <a:t>21/05/2021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4F69B-34D4-46C0-AD8B-D4ED0EC54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294D7-3BF1-44DC-8B33-13F58418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3773FE-E52F-4650-A5DA-4FBC21F45E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280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876B6E-3426-4F98-9FD0-4860C8514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15A46-DCBF-426D-A5E2-602A0CE35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C6E4E-6B2A-439A-9615-5F526D8B82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7C9810-7543-4F66-B2AA-D99BEEE70025}" type="datetimeFigureOut">
              <a:rPr lang="en-NZ" smtClean="0"/>
              <a:t>21/05/2021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1310D-202E-4708-90C9-7298E3E2C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23C0A-69DC-4709-A6C0-1B0A557C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3773FE-E52F-4650-A5DA-4FBC21F45E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626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4C8C-6D7F-4318-A033-74BD36B5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E49EC-0B2D-48FE-A60C-057C920B9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6"/>
          <p:cNvSpPr/>
          <p:nvPr userDrawn="1"/>
        </p:nvSpPr>
        <p:spPr>
          <a:xfrm>
            <a:off x="0" y="6626276"/>
            <a:ext cx="12192000" cy="231723"/>
          </a:xfrm>
          <a:prstGeom prst="rect">
            <a:avLst/>
          </a:prstGeom>
          <a:solidFill>
            <a:srgbClr val="2A54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C main logo copy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712" y="251480"/>
            <a:ext cx="1811736" cy="5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9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5216" y="78884"/>
            <a:ext cx="12052973" cy="6697274"/>
          </a:xfrm>
          <a:prstGeom prst="rect">
            <a:avLst/>
          </a:prstGeom>
          <a:gradFill flip="none" rotWithShape="1">
            <a:gsLst>
              <a:gs pos="0">
                <a:srgbClr val="2A5484"/>
              </a:gs>
              <a:gs pos="85000">
                <a:srgbClr val="174057"/>
              </a:gs>
            </a:gsLst>
            <a:lin ang="189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933AA-9E4C-42B0-9671-C497895D1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8185"/>
            <a:ext cx="10515600" cy="727786"/>
          </a:xfrm>
        </p:spPr>
        <p:txBody>
          <a:bodyPr anchor="t" anchorCtr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1873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5216" y="78884"/>
            <a:ext cx="12052973" cy="6697274"/>
          </a:xfrm>
          <a:prstGeom prst="rect">
            <a:avLst/>
          </a:prstGeom>
          <a:solidFill>
            <a:srgbClr val="E37B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2933AA-9E4C-42B0-9671-C497895D1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1371"/>
            <a:ext cx="10515600" cy="727786"/>
          </a:xfrm>
        </p:spPr>
        <p:txBody>
          <a:bodyPr anchor="t" anchorCtr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5073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7A64C8C-6D7F-4318-A033-74BD36B5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3" name="Picture 2" descr="BEC main logo copy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712" y="251480"/>
            <a:ext cx="1811736" cy="5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1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6276"/>
            <a:ext cx="12192000" cy="231723"/>
          </a:xfrm>
          <a:prstGeom prst="rect">
            <a:avLst/>
          </a:prstGeom>
          <a:solidFill>
            <a:srgbClr val="E37B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EC main logo copy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712" y="251480"/>
            <a:ext cx="1811736" cy="5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5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68B28-4CB1-42BB-882D-A85B399E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7C9810-7543-4F66-B2AA-D99BEEE70025}" type="datetimeFigureOut">
              <a:rPr lang="en-NZ" smtClean="0"/>
              <a:t>21/05/2021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827FD-4827-407C-BE62-C7C6CDE09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D1D41-ED8C-4A94-9B53-F5B5785D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3773FE-E52F-4650-A5DA-4FBC21F45E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911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6B0C-C926-488F-BCA9-955E9E395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23D27-8E5A-4F6B-9059-B02335E26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77BC4-5762-4F67-A7F3-FA0B51DEC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1EF70-077B-486D-8E01-693A3317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7C9810-7543-4F66-B2AA-D99BEEE70025}" type="datetimeFigureOut">
              <a:rPr lang="en-NZ" smtClean="0"/>
              <a:t>21/05/2021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74B6B-F936-44AF-926C-404F19F3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43D9A-EDDB-4E4F-A8A2-A033FF4C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3773FE-E52F-4650-A5DA-4FBC21F45E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647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612E-0D3F-4AC6-A278-CF2292C0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E1ED94-5A12-49F6-834D-3CCE49E46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67BF6-7BEF-42C8-AB99-4D8A686C3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4190F-F78F-4BC5-B377-3EEF66F2A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7C9810-7543-4F66-B2AA-D99BEEE70025}" type="datetimeFigureOut">
              <a:rPr lang="en-NZ" smtClean="0"/>
              <a:t>21/05/2021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0FFE4-6884-4C2D-88C9-05A3C9AB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05045-CECA-493F-938D-D9E33D3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3773FE-E52F-4650-A5DA-4FBC21F45E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482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3254D7-8BC1-473A-9AB0-3543341E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6D177-A53E-43F6-9579-8820D9720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785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E37B2A"/>
          </a:solidFill>
          <a:latin typeface="Calibri"/>
          <a:ea typeface="+mj-ea"/>
          <a:cs typeface="Calibri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6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584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ountains-reflection-trees.png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26419"/>
            <a:ext cx="12192000" cy="403158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9E8917D-DB73-4D0D-B02A-2E323992DFDE}"/>
              </a:ext>
            </a:extLst>
          </p:cNvPr>
          <p:cNvSpPr txBox="1">
            <a:spLocks/>
          </p:cNvSpPr>
          <p:nvPr/>
        </p:nvSpPr>
        <p:spPr>
          <a:xfrm>
            <a:off x="1500336" y="1857208"/>
            <a:ext cx="9144000" cy="12305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E37B2A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N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Zealand Energy Scenarios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862" y="248872"/>
            <a:ext cx="3504158" cy="1063684"/>
          </a:xfrm>
          <a:prstGeom prst="rect">
            <a:avLst/>
          </a:prstGeom>
        </p:spPr>
      </p:pic>
      <p:pic>
        <p:nvPicPr>
          <p:cNvPr id="5" name="Picture 4" descr="background-fores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216"/>
          <a:stretch/>
        </p:blipFill>
        <p:spPr>
          <a:xfrm>
            <a:off x="0" y="4098749"/>
            <a:ext cx="12192000" cy="2775964"/>
          </a:xfrm>
          <a:prstGeom prst="rect">
            <a:avLst/>
          </a:prstGeom>
        </p:spPr>
      </p:pic>
      <p:pic>
        <p:nvPicPr>
          <p:cNvPr id="8" name="Picture 7" descr="tui_small.png"/>
          <p:cNvPicPr>
            <a:picLocks noChangeAspect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33" y="3911438"/>
            <a:ext cx="2742068" cy="3170096"/>
          </a:xfrm>
          <a:prstGeom prst="rect">
            <a:avLst/>
          </a:prstGeom>
        </p:spPr>
      </p:pic>
      <p:pic>
        <p:nvPicPr>
          <p:cNvPr id="9" name="Picture 8" descr="kea_sma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6180" y="2292999"/>
            <a:ext cx="4036342" cy="46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79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, histogram&#10;&#10;Description automatically generated">
            <a:extLst>
              <a:ext uri="{FF2B5EF4-FFF2-40B4-BE49-F238E27FC236}">
                <a16:creationId xmlns:a16="http://schemas.microsoft.com/office/drawing/2014/main" id="{C90C1243-D2B2-470E-BA20-8173090259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0" y="2412383"/>
            <a:ext cx="6079899" cy="4052633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C91BCE8A-580D-4252-875C-59AA67002D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809" y="2412384"/>
            <a:ext cx="6079898" cy="40526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FAF3C3-2107-458D-8034-266FBEC75B8E}"/>
              </a:ext>
            </a:extLst>
          </p:cNvPr>
          <p:cNvSpPr txBox="1"/>
          <p:nvPr/>
        </p:nvSpPr>
        <p:spPr>
          <a:xfrm>
            <a:off x="2010321" y="1964294"/>
            <a:ext cx="217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rgbClr val="42B2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610AD-F071-4D9F-8E7A-1D4D567ACA45}"/>
              </a:ext>
            </a:extLst>
          </p:cNvPr>
          <p:cNvSpPr txBox="1"/>
          <p:nvPr/>
        </p:nvSpPr>
        <p:spPr>
          <a:xfrm>
            <a:off x="8100892" y="1936886"/>
            <a:ext cx="217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err="1">
                <a:solidFill>
                  <a:srgbClr val="174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Tūī</a:t>
            </a:r>
            <a:endParaRPr lang="en-NZ" sz="2400" dirty="0">
              <a:solidFill>
                <a:srgbClr val="174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9BDF87-6D52-4E54-860B-EB56EF96B6B2}"/>
              </a:ext>
            </a:extLst>
          </p:cNvPr>
          <p:cNvSpPr txBox="1">
            <a:spLocks/>
          </p:cNvSpPr>
          <p:nvPr/>
        </p:nvSpPr>
        <p:spPr>
          <a:xfrm>
            <a:off x="451690" y="363173"/>
            <a:ext cx="11114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E37B2A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10000"/>
              </a:lnSpc>
            </a:pPr>
            <a:r>
              <a:rPr lang="x-none" sz="3600" dirty="0">
                <a:solidFill>
                  <a:srgbClr val="2A5484"/>
                </a:solidFill>
                <a:ea typeface="Tahoma" panose="020B0604030504040204" pitchFamily="34" charset="0"/>
              </a:rPr>
              <a:t>Commercial </a:t>
            </a:r>
          </a:p>
          <a:p>
            <a:pPr>
              <a:lnSpc>
                <a:spcPct val="110000"/>
              </a:lnSpc>
            </a:pPr>
            <a:r>
              <a:rPr lang="en-NZ" sz="3200" b="0" dirty="0">
                <a:solidFill>
                  <a:srgbClr val="2A5484"/>
                </a:solidFill>
                <a:ea typeface="Tahoma" panose="020B0604030504040204" pitchFamily="34" charset="0"/>
              </a:rPr>
              <a:t>How might we manage increasing demand?</a:t>
            </a:r>
          </a:p>
        </p:txBody>
      </p:sp>
    </p:spTree>
    <p:extLst>
      <p:ext uri="{BB962C8B-B14F-4D97-AF65-F5344CB8AC3E}">
        <p14:creationId xmlns:p14="http://schemas.microsoft.com/office/powerpoint/2010/main" val="299438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9BDF87-6D52-4E54-860B-EB56EF96B6B2}"/>
              </a:ext>
            </a:extLst>
          </p:cNvPr>
          <p:cNvSpPr txBox="1">
            <a:spLocks/>
          </p:cNvSpPr>
          <p:nvPr/>
        </p:nvSpPr>
        <p:spPr>
          <a:xfrm>
            <a:off x="451690" y="1214820"/>
            <a:ext cx="11114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E37B2A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x-none" sz="3600" b="0" dirty="0">
                <a:solidFill>
                  <a:schemeClr val="bg1"/>
                </a:solidFill>
                <a:ea typeface="Tahoma" panose="020B0604030504040204" pitchFamily="34" charset="0"/>
              </a:rPr>
              <a:t>This project has been brought to you by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9BDF87-6D52-4E54-860B-EB56EF96B6B2}"/>
              </a:ext>
            </a:extLst>
          </p:cNvPr>
          <p:cNvSpPr txBox="1">
            <a:spLocks/>
          </p:cNvSpPr>
          <p:nvPr/>
        </p:nvSpPr>
        <p:spPr>
          <a:xfrm>
            <a:off x="451690" y="4941168"/>
            <a:ext cx="11114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E37B2A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x-none" sz="2900" b="0" dirty="0">
                <a:solidFill>
                  <a:srgbClr val="FFFFFF"/>
                </a:solidFill>
                <a:ea typeface="Tahoma" panose="020B0604030504040204" pitchFamily="34" charset="0"/>
              </a:rPr>
              <a:t>Find out more at </a:t>
            </a:r>
          </a:p>
          <a:p>
            <a:pPr algn="ctr">
              <a:lnSpc>
                <a:spcPct val="110000"/>
              </a:lnSpc>
            </a:pPr>
            <a:r>
              <a:rPr lang="x-none" sz="3600" dirty="0">
                <a:solidFill>
                  <a:srgbClr val="FFFFFF"/>
                </a:solidFill>
                <a:ea typeface="Tahoma" panose="020B0604030504040204" pitchFamily="34" charset="0"/>
              </a:rPr>
              <a:t>www.times.bec.org.nz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539998"/>
            <a:ext cx="12192000" cy="182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43" y="2873321"/>
            <a:ext cx="3538408" cy="1074080"/>
          </a:xfrm>
          <a:prstGeom prst="rect">
            <a:avLst/>
          </a:prstGeom>
        </p:spPr>
      </p:pic>
      <p:pic>
        <p:nvPicPr>
          <p:cNvPr id="7" name="Picture 6" descr="*EECA 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30580"/>
          <a:stretch/>
        </p:blipFill>
        <p:spPr>
          <a:xfrm>
            <a:off x="4828784" y="2751468"/>
            <a:ext cx="2707376" cy="1340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221" y="2805173"/>
            <a:ext cx="2722500" cy="132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8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9E8917D-DB73-4D0D-B02A-2E323992DFDE}"/>
              </a:ext>
            </a:extLst>
          </p:cNvPr>
          <p:cNvSpPr txBox="1">
            <a:spLocks/>
          </p:cNvSpPr>
          <p:nvPr/>
        </p:nvSpPr>
        <p:spPr>
          <a:xfrm>
            <a:off x="1524000" y="2348236"/>
            <a:ext cx="9144000" cy="12305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E37B2A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NZ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TIMES-NZ Scenarios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058B220-7AD8-4731-A07B-357FADCBE19E}"/>
              </a:ext>
            </a:extLst>
          </p:cNvPr>
          <p:cNvSpPr txBox="1">
            <a:spLocks/>
          </p:cNvSpPr>
          <p:nvPr/>
        </p:nvSpPr>
        <p:spPr>
          <a:xfrm>
            <a:off x="1524000" y="3667932"/>
            <a:ext cx="9144000" cy="841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dirty="0">
                <a:solidFill>
                  <a:srgbClr val="E37B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595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6CC9-363E-43DD-9B4C-A4BB87D4506B}"/>
              </a:ext>
            </a:extLst>
          </p:cNvPr>
          <p:cNvSpPr txBox="1">
            <a:spLocks/>
          </p:cNvSpPr>
          <p:nvPr/>
        </p:nvSpPr>
        <p:spPr>
          <a:xfrm>
            <a:off x="3843311" y="1745325"/>
            <a:ext cx="7586144" cy="38574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E37B2A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Aft>
                <a:spcPts val="1200"/>
              </a:spcAft>
            </a:pPr>
            <a:r>
              <a:rPr lang="en-NZ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How do you tell the story of the future?</a:t>
            </a:r>
          </a:p>
          <a:p>
            <a:pPr>
              <a:spcAft>
                <a:spcPts val="1200"/>
              </a:spcAft>
            </a:pPr>
            <a:r>
              <a:rPr lang="en-NZ" sz="2800" dirty="0">
                <a:solidFill>
                  <a:srgbClr val="2A548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What if most Kiwis chose to see climate change as the most important problem to solve?</a:t>
            </a:r>
          </a:p>
          <a:p>
            <a:pPr>
              <a:spcAft>
                <a:spcPts val="1200"/>
              </a:spcAft>
            </a:pPr>
            <a:r>
              <a:rPr lang="en-NZ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What would happen if they invested now in new technologies and led the world in decarbonising the economy?</a:t>
            </a:r>
            <a:endParaRPr lang="en-NZ" sz="2800" dirty="0">
              <a:solidFill>
                <a:srgbClr val="2A5484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NZ" sz="2800" dirty="0">
                <a:solidFill>
                  <a:srgbClr val="2A548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How would New Zealand’s energy sector evolve? </a:t>
            </a:r>
          </a:p>
          <a:p>
            <a:pPr>
              <a:spcAft>
                <a:spcPts val="1200"/>
              </a:spcAft>
            </a:pPr>
            <a:r>
              <a:rPr lang="en-NZ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What are the choices and trade-offs?</a:t>
            </a:r>
            <a:endParaRPr lang="en-NZ" sz="2800" dirty="0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665138" y="2336779"/>
            <a:ext cx="2575078" cy="2647315"/>
          </a:xfrm>
          <a:prstGeom prst="ellipse">
            <a:avLst/>
          </a:prstGeom>
          <a:solidFill>
            <a:srgbClr val="2A54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NZ-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6" y="1678295"/>
            <a:ext cx="2403691" cy="3878420"/>
          </a:xfrm>
          <a:prstGeom prst="rect">
            <a:avLst/>
          </a:prstGeom>
        </p:spPr>
      </p:pic>
      <p:pic>
        <p:nvPicPr>
          <p:cNvPr id="5" name="Picture 4" descr="Question-Mark.png"/>
          <p:cNvPicPr>
            <a:picLocks noChangeAspect="1"/>
          </p:cNvPicPr>
          <p:nvPr/>
        </p:nvPicPr>
        <p:blipFill>
          <a:blip r:embed="rId3">
            <a:lum bright="70000" contrast="-70000"/>
            <a:alphaModFix amt="8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52" y="2708602"/>
            <a:ext cx="1252530" cy="185119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43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a16="http://schemas.microsoft.com/office/drawing/2014/main" id="{5058B220-7AD8-4731-A07B-357FADCBE19E}"/>
              </a:ext>
            </a:extLst>
          </p:cNvPr>
          <p:cNvSpPr txBox="1">
            <a:spLocks/>
          </p:cNvSpPr>
          <p:nvPr/>
        </p:nvSpPr>
        <p:spPr>
          <a:xfrm>
            <a:off x="1524000" y="3565493"/>
            <a:ext cx="9144000" cy="819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Kea and </a:t>
            </a:r>
            <a:r>
              <a:rPr lang="en-NZ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Tūī</a:t>
            </a:r>
            <a:endParaRPr lang="en-N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9E8917D-DB73-4D0D-B02A-2E323992DFDE}"/>
              </a:ext>
            </a:extLst>
          </p:cNvPr>
          <p:cNvSpPr txBox="1">
            <a:spLocks/>
          </p:cNvSpPr>
          <p:nvPr/>
        </p:nvSpPr>
        <p:spPr>
          <a:xfrm>
            <a:off x="1524000" y="2288537"/>
            <a:ext cx="9144000" cy="12305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E37B2A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NZ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TIMES-NZ Scenarios</a:t>
            </a:r>
          </a:p>
        </p:txBody>
      </p:sp>
    </p:spTree>
    <p:extLst>
      <p:ext uri="{BB962C8B-B14F-4D97-AF65-F5344CB8AC3E}">
        <p14:creationId xmlns:p14="http://schemas.microsoft.com/office/powerpoint/2010/main" val="21094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2567" y="1536999"/>
            <a:ext cx="4038691" cy="4449074"/>
          </a:xfrm>
          <a:prstGeom prst="rect">
            <a:avLst/>
          </a:prstGeom>
          <a:solidFill>
            <a:srgbClr val="1740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90337" y="1536999"/>
            <a:ext cx="4038691" cy="4449074"/>
          </a:xfrm>
          <a:prstGeom prst="rect">
            <a:avLst/>
          </a:prstGeom>
          <a:solidFill>
            <a:srgbClr val="42B2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B26CC9-363E-43DD-9B4C-A4BB87D4506B}"/>
              </a:ext>
            </a:extLst>
          </p:cNvPr>
          <p:cNvSpPr txBox="1">
            <a:spLocks/>
          </p:cNvSpPr>
          <p:nvPr/>
        </p:nvSpPr>
        <p:spPr>
          <a:xfrm>
            <a:off x="2453188" y="1839016"/>
            <a:ext cx="3533855" cy="365008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E37B2A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0000"/>
              </a:lnSpc>
            </a:pPr>
            <a:r>
              <a:rPr lang="en-NZ" sz="25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Kea (cohesive)</a:t>
            </a:r>
            <a:br>
              <a:rPr lang="en-NZ" sz="2500" b="0" dirty="0">
                <a:solidFill>
                  <a:srgbClr val="3B3838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2200" b="0" dirty="0">
                <a:solidFill>
                  <a:schemeClr val="bg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Kea represents a scenario where climate change is prioritised as the most pressing issue and New Zealand deliberately pursues cohesive ways to achieve a low-emissions economy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B26CC9-363E-43DD-9B4C-A4BB87D4506B}"/>
              </a:ext>
            </a:extLst>
          </p:cNvPr>
          <p:cNvSpPr txBox="1">
            <a:spLocks/>
          </p:cNvSpPr>
          <p:nvPr/>
        </p:nvSpPr>
        <p:spPr>
          <a:xfrm>
            <a:off x="6507655" y="1839003"/>
            <a:ext cx="3321375" cy="3776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E37B2A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0000"/>
              </a:lnSpc>
            </a:pPr>
            <a:r>
              <a:rPr lang="en-NZ" sz="25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Tūī (individualistic)</a:t>
            </a:r>
            <a:br>
              <a:rPr lang="en-NZ" sz="2500" b="0" dirty="0">
                <a:solidFill>
                  <a:srgbClr val="3B3838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2200" b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Tūī</a:t>
            </a:r>
            <a:r>
              <a:rPr lang="en-NZ" sz="2200" b="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represents a scenario where climate change is an important issue to be addressed as one of many priorities, with most decisions being left up to individuals and market mechanisms </a:t>
            </a:r>
            <a:endParaRPr lang="en-NZ" sz="2200" b="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Picture 5" descr="tui_small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644" y="693015"/>
            <a:ext cx="2795706" cy="3232108"/>
          </a:xfrm>
          <a:prstGeom prst="rect">
            <a:avLst/>
          </a:prstGeom>
        </p:spPr>
      </p:pic>
      <p:pic>
        <p:nvPicPr>
          <p:cNvPr id="7" name="Picture 6" descr="kea_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3199" y="2049547"/>
            <a:ext cx="4036342" cy="46664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626276"/>
            <a:ext cx="12192000" cy="231723"/>
          </a:xfrm>
          <a:prstGeom prst="rect">
            <a:avLst/>
          </a:prstGeom>
          <a:solidFill>
            <a:srgbClr val="E37B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8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9E8917D-DB73-4D0D-B02A-2E323992DFDE}"/>
              </a:ext>
            </a:extLst>
          </p:cNvPr>
          <p:cNvSpPr txBox="1">
            <a:spLocks/>
          </p:cNvSpPr>
          <p:nvPr/>
        </p:nvSpPr>
        <p:spPr>
          <a:xfrm>
            <a:off x="1524000" y="1237852"/>
            <a:ext cx="9144000" cy="12305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E37B2A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NZ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TIMES-NZ Scenarios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5058B220-7AD8-4731-A07B-357FADCBE19E}"/>
              </a:ext>
            </a:extLst>
          </p:cNvPr>
          <p:cNvSpPr txBox="1">
            <a:spLocks/>
          </p:cNvSpPr>
          <p:nvPr/>
        </p:nvSpPr>
        <p:spPr>
          <a:xfrm>
            <a:off x="1524000" y="255754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dirty="0">
                <a:solidFill>
                  <a:srgbClr val="E37B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Commercial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0" y="2441327"/>
            <a:ext cx="3169262" cy="4265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7925" y="37733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526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8FA49D-435F-4A40-A85D-EA694D95468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317274" cy="3739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mi-NZ" sz="1400" dirty="0"/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0FCE3FFF-5C70-4631-A3AB-46D1B0CE0D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2876128"/>
            <a:ext cx="5599043" cy="3732112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F1DEE9E7-A7A9-4BE7-9937-367FE95A1A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2876128"/>
            <a:ext cx="5599043" cy="3732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FAF3C3-2107-458D-8034-266FBEC75B8E}"/>
              </a:ext>
            </a:extLst>
          </p:cNvPr>
          <p:cNvSpPr txBox="1"/>
          <p:nvPr/>
        </p:nvSpPr>
        <p:spPr>
          <a:xfrm>
            <a:off x="2010321" y="2338886"/>
            <a:ext cx="217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rgbClr val="42B2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610AD-F071-4D9F-8E7A-1D4D567ACA45}"/>
              </a:ext>
            </a:extLst>
          </p:cNvPr>
          <p:cNvSpPr txBox="1"/>
          <p:nvPr/>
        </p:nvSpPr>
        <p:spPr>
          <a:xfrm>
            <a:off x="8100892" y="2311478"/>
            <a:ext cx="217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err="1">
                <a:solidFill>
                  <a:srgbClr val="174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Tūī</a:t>
            </a:r>
            <a:endParaRPr lang="en-NZ" sz="2400" dirty="0">
              <a:solidFill>
                <a:srgbClr val="174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9BDF87-6D52-4E54-860B-EB56EF96B6B2}"/>
              </a:ext>
            </a:extLst>
          </p:cNvPr>
          <p:cNvSpPr txBox="1">
            <a:spLocks/>
          </p:cNvSpPr>
          <p:nvPr/>
        </p:nvSpPr>
        <p:spPr>
          <a:xfrm>
            <a:off x="451690" y="363173"/>
            <a:ext cx="11114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E37B2A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10000"/>
              </a:lnSpc>
            </a:pPr>
            <a:r>
              <a:rPr lang="x-none" sz="3600" dirty="0">
                <a:solidFill>
                  <a:srgbClr val="2A5484"/>
                </a:solidFill>
                <a:ea typeface="Tahoma" panose="020B0604030504040204" pitchFamily="34" charset="0"/>
              </a:rPr>
              <a:t>Commercial </a:t>
            </a:r>
          </a:p>
          <a:p>
            <a:pPr>
              <a:lnSpc>
                <a:spcPct val="110000"/>
              </a:lnSpc>
            </a:pPr>
            <a:r>
              <a:rPr lang="en-NZ" sz="3200" b="0" dirty="0">
                <a:solidFill>
                  <a:srgbClr val="2A5484"/>
                </a:solidFill>
                <a:ea typeface="Tahoma" panose="020B0604030504040204" pitchFamily="34" charset="0"/>
              </a:rPr>
              <a:t>What will end-use demand look like?</a:t>
            </a:r>
          </a:p>
        </p:txBody>
      </p:sp>
    </p:spTree>
    <p:extLst>
      <p:ext uri="{BB962C8B-B14F-4D97-AF65-F5344CB8AC3E}">
        <p14:creationId xmlns:p14="http://schemas.microsoft.com/office/powerpoint/2010/main" val="179123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BA834E9F-F7DF-4A86-91C9-59475BA456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78" y="2541019"/>
            <a:ext cx="5847522" cy="3897739"/>
          </a:xfrm>
          <a:prstGeom prst="rect">
            <a:avLst/>
          </a:prstGeom>
        </p:spPr>
      </p:pic>
      <p:pic>
        <p:nvPicPr>
          <p:cNvPr id="13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3EE8368C-262E-468B-8DA2-5021808A58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2541019"/>
            <a:ext cx="5847522" cy="3897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FAF3C3-2107-458D-8034-266FBEC75B8E}"/>
              </a:ext>
            </a:extLst>
          </p:cNvPr>
          <p:cNvSpPr txBox="1"/>
          <p:nvPr/>
        </p:nvSpPr>
        <p:spPr>
          <a:xfrm>
            <a:off x="2010321" y="2119613"/>
            <a:ext cx="217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rgbClr val="42B2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E610AD-F071-4D9F-8E7A-1D4D567ACA45}"/>
              </a:ext>
            </a:extLst>
          </p:cNvPr>
          <p:cNvSpPr txBox="1"/>
          <p:nvPr/>
        </p:nvSpPr>
        <p:spPr>
          <a:xfrm>
            <a:off x="8100892" y="2092205"/>
            <a:ext cx="217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err="1">
                <a:solidFill>
                  <a:srgbClr val="174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Tūī</a:t>
            </a:r>
            <a:endParaRPr lang="en-NZ" sz="2400" dirty="0">
              <a:solidFill>
                <a:srgbClr val="174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9BDF87-6D52-4E54-860B-EB56EF96B6B2}"/>
              </a:ext>
            </a:extLst>
          </p:cNvPr>
          <p:cNvSpPr txBox="1">
            <a:spLocks/>
          </p:cNvSpPr>
          <p:nvPr/>
        </p:nvSpPr>
        <p:spPr>
          <a:xfrm>
            <a:off x="451690" y="363173"/>
            <a:ext cx="11114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E37B2A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10000"/>
              </a:lnSpc>
            </a:pPr>
            <a:r>
              <a:rPr lang="x-none" sz="3600" dirty="0">
                <a:solidFill>
                  <a:srgbClr val="2A5484"/>
                </a:solidFill>
                <a:ea typeface="Tahoma" panose="020B0604030504040204" pitchFamily="34" charset="0"/>
              </a:rPr>
              <a:t>Commercial </a:t>
            </a:r>
          </a:p>
          <a:p>
            <a:pPr>
              <a:lnSpc>
                <a:spcPct val="110000"/>
              </a:lnSpc>
            </a:pPr>
            <a:r>
              <a:rPr lang="en-US" sz="3200" b="0" dirty="0" err="1">
                <a:solidFill>
                  <a:srgbClr val="2A5484"/>
                </a:solidFill>
                <a:ea typeface="Tahoma" panose="020B0604030504040204" pitchFamily="34" charset="0"/>
              </a:rPr>
              <a:t>Wh</a:t>
            </a:r>
            <a:r>
              <a:rPr lang="en-NZ" sz="3200" b="0" dirty="0">
                <a:solidFill>
                  <a:srgbClr val="2A5484"/>
                </a:solidFill>
                <a:ea typeface="Tahoma" panose="020B0604030504040204" pitchFamily="34" charset="0"/>
              </a:rPr>
              <a:t>ere might we see emissions decrease?</a:t>
            </a:r>
          </a:p>
        </p:txBody>
      </p:sp>
    </p:spTree>
    <p:extLst>
      <p:ext uri="{BB962C8B-B14F-4D97-AF65-F5344CB8AC3E}">
        <p14:creationId xmlns:p14="http://schemas.microsoft.com/office/powerpoint/2010/main" val="22802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4823F27F-3C2C-48F2-B074-7430EE25E5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311218"/>
            <a:ext cx="6096000" cy="4063365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E391985A-DA77-4D95-9DAF-43E0C6FB56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2311218"/>
            <a:ext cx="6096001" cy="40633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FAF3C3-2107-458D-8034-266FBEC75B8E}"/>
              </a:ext>
            </a:extLst>
          </p:cNvPr>
          <p:cNvSpPr txBox="1"/>
          <p:nvPr/>
        </p:nvSpPr>
        <p:spPr>
          <a:xfrm>
            <a:off x="2010321" y="1909477"/>
            <a:ext cx="217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rgbClr val="42B2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610AD-F071-4D9F-8E7A-1D4D567ACA45}"/>
              </a:ext>
            </a:extLst>
          </p:cNvPr>
          <p:cNvSpPr txBox="1"/>
          <p:nvPr/>
        </p:nvSpPr>
        <p:spPr>
          <a:xfrm>
            <a:off x="8100892" y="1882069"/>
            <a:ext cx="217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err="1">
                <a:solidFill>
                  <a:srgbClr val="174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Tūī</a:t>
            </a:r>
            <a:endParaRPr lang="en-NZ" sz="2400" dirty="0">
              <a:solidFill>
                <a:srgbClr val="174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9BDF87-6D52-4E54-860B-EB56EF96B6B2}"/>
              </a:ext>
            </a:extLst>
          </p:cNvPr>
          <p:cNvSpPr txBox="1">
            <a:spLocks/>
          </p:cNvSpPr>
          <p:nvPr/>
        </p:nvSpPr>
        <p:spPr>
          <a:xfrm>
            <a:off x="451690" y="363173"/>
            <a:ext cx="11114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E37B2A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10000"/>
              </a:lnSpc>
            </a:pPr>
            <a:r>
              <a:rPr lang="x-none" sz="3600" dirty="0">
                <a:solidFill>
                  <a:srgbClr val="2A5484"/>
                </a:solidFill>
                <a:ea typeface="Tahoma" panose="020B0604030504040204" pitchFamily="34" charset="0"/>
              </a:rPr>
              <a:t>Commercial </a:t>
            </a:r>
          </a:p>
          <a:p>
            <a:pPr>
              <a:lnSpc>
                <a:spcPct val="110000"/>
              </a:lnSpc>
            </a:pPr>
            <a:r>
              <a:rPr lang="en-NZ" sz="3200" b="0" dirty="0">
                <a:solidFill>
                  <a:srgbClr val="2A5484"/>
                </a:solidFill>
                <a:ea typeface="Tahoma" panose="020B0604030504040204" pitchFamily="34" charset="0"/>
              </a:rPr>
              <a:t>What could the emissions footprint in the commercial sector look like?</a:t>
            </a:r>
          </a:p>
        </p:txBody>
      </p:sp>
    </p:spTree>
    <p:extLst>
      <p:ext uri="{BB962C8B-B14F-4D97-AF65-F5344CB8AC3E}">
        <p14:creationId xmlns:p14="http://schemas.microsoft.com/office/powerpoint/2010/main" val="310005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9E2CE2A1949C4ABF1E1F70FCF48FFE" ma:contentTypeVersion="2" ma:contentTypeDescription="Create a new document." ma:contentTypeScope="" ma:versionID="ed16ef5f7f4a00bfb520952764750c53">
  <xsd:schema xmlns:xsd="http://www.w3.org/2001/XMLSchema" xmlns:xs="http://www.w3.org/2001/XMLSchema" xmlns:p="http://schemas.microsoft.com/office/2006/metadata/properties" xmlns:ns3="b4d177fd-fd76-4730-a508-394d35045703" targetNamespace="http://schemas.microsoft.com/office/2006/metadata/properties" ma:root="true" ma:fieldsID="2c92d9dfdd33d27ed6266e44b129b960" ns3:_="">
    <xsd:import namespace="b4d177fd-fd76-4730-a508-394d350457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177fd-fd76-4730-a508-394d35045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4D0A9F-4DCE-464B-AF7B-114DC0997E1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4d177fd-fd76-4730-a508-394d3504570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F1FD1C-D1A4-4DE1-A1D2-DB515CA577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84BD15-714A-4E0F-BFB0-804FC2EDBD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177fd-fd76-4730-a508-394d350457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11701</TotalTime>
  <Words>858</Words>
  <Application>Microsoft Office PowerPoint</Application>
  <PresentationFormat>Widescreen</PresentationFormat>
  <Paragraphs>70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Times model- Commercial</dc:title>
  <dc:creator>Tim Paterson-Catto</dc:creator>
  <cp:lastModifiedBy>Tina Schirr</cp:lastModifiedBy>
  <cp:revision>244</cp:revision>
  <dcterms:created xsi:type="dcterms:W3CDTF">2021-05-05T21:43:42Z</dcterms:created>
  <dcterms:modified xsi:type="dcterms:W3CDTF">2021-05-21T03:56:08Z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2fa3fd3-029b-403d-91b4-1dc930cb0e60_Enabled">
    <vt:lpwstr>true</vt:lpwstr>
  </property>
  <property fmtid="{D5CDD505-2E9C-101B-9397-08002B2CF9AE}" pid="3" name="MSIP_Label_82fa3fd3-029b-403d-91b4-1dc930cb0e60_SetDate">
    <vt:lpwstr>2021-05-07T03:57:42Z</vt:lpwstr>
  </property>
  <property fmtid="{D5CDD505-2E9C-101B-9397-08002B2CF9AE}" pid="4" name="MSIP_Label_82fa3fd3-029b-403d-91b4-1dc930cb0e60_Method">
    <vt:lpwstr>Standard</vt:lpwstr>
  </property>
  <property fmtid="{D5CDD505-2E9C-101B-9397-08002B2CF9AE}" pid="5" name="MSIP_Label_82fa3fd3-029b-403d-91b4-1dc930cb0e60_Name">
    <vt:lpwstr>82fa3fd3-029b-403d-91b4-1dc930cb0e60</vt:lpwstr>
  </property>
  <property fmtid="{D5CDD505-2E9C-101B-9397-08002B2CF9AE}" pid="6" name="MSIP_Label_82fa3fd3-029b-403d-91b4-1dc930cb0e60_SiteId">
    <vt:lpwstr>4ae48b41-0137-4599-8661-fc641fe77bea</vt:lpwstr>
  </property>
  <property fmtid="{D5CDD505-2E9C-101B-9397-08002B2CF9AE}" pid="7" name="MSIP_Label_82fa3fd3-029b-403d-91b4-1dc930cb0e60_ActionId">
    <vt:lpwstr>683a8221-3545-433f-be40-57c8d24220f1</vt:lpwstr>
  </property>
  <property fmtid="{D5CDD505-2E9C-101B-9397-08002B2CF9AE}" pid="8" name="MSIP_Label_82fa3fd3-029b-403d-91b4-1dc930cb0e60_ContentBits">
    <vt:lpwstr>0</vt:lpwstr>
  </property>
  <property fmtid="{D5CDD505-2E9C-101B-9397-08002B2CF9AE}" pid="9" name="ContentTypeId">
    <vt:lpwstr>0x010100F99E2CE2A1949C4ABF1E1F70FCF48FFE</vt:lpwstr>
  </property>
</Properties>
</file>