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331" r:id="rId5"/>
    <p:sldId id="333" r:id="rId6"/>
    <p:sldId id="334" r:id="rId7"/>
    <p:sldId id="335" r:id="rId8"/>
    <p:sldId id="356" r:id="rId9"/>
    <p:sldId id="336" r:id="rId10"/>
    <p:sldId id="326" r:id="rId11"/>
    <p:sldId id="327" r:id="rId12"/>
    <p:sldId id="328" r:id="rId13"/>
    <p:sldId id="329" r:id="rId14"/>
    <p:sldId id="330" r:id="rId15"/>
    <p:sldId id="337" r:id="rId16"/>
    <p:sldId id="357" r:id="rId17"/>
    <p:sldId id="358" r:id="rId18"/>
    <p:sldId id="359" r:id="rId19"/>
    <p:sldId id="354" r:id="rId20"/>
    <p:sldId id="350" r:id="rId21"/>
    <p:sldId id="351" r:id="rId22"/>
    <p:sldId id="352" r:id="rId23"/>
    <p:sldId id="353" r:id="rId24"/>
    <p:sldId id="355" r:id="rId25"/>
    <p:sldId id="360" r:id="rId26"/>
    <p:sldId id="361" r:id="rId27"/>
    <p:sldId id="362" r:id="rId28"/>
    <p:sldId id="363" r:id="rId29"/>
    <p:sldId id="364" r:id="rId30"/>
    <p:sldId id="365" r:id="rId31"/>
    <p:sldId id="338" r:id="rId32"/>
    <p:sldId id="295" r:id="rId33"/>
    <p:sldId id="296" r:id="rId34"/>
    <p:sldId id="297" r:id="rId35"/>
    <p:sldId id="258" r:id="rId36"/>
    <p:sldId id="259" r:id="rId37"/>
    <p:sldId id="298" r:id="rId38"/>
    <p:sldId id="339" r:id="rId39"/>
    <p:sldId id="366" r:id="rId40"/>
    <p:sldId id="367" r:id="rId41"/>
    <p:sldId id="368" r:id="rId42"/>
    <p:sldId id="369" r:id="rId43"/>
    <p:sldId id="370" r:id="rId44"/>
    <p:sldId id="371" r:id="rId45"/>
    <p:sldId id="346" r:id="rId46"/>
    <p:sldId id="266" r:id="rId47"/>
    <p:sldId id="270" r:id="rId48"/>
    <p:sldId id="271" r:id="rId49"/>
    <p:sldId id="263" r:id="rId50"/>
    <p:sldId id="347" r:id="rId51"/>
    <p:sldId id="372" r:id="rId52"/>
    <p:sldId id="373" r:id="rId53"/>
    <p:sldId id="374" r:id="rId54"/>
    <p:sldId id="375" r:id="rId55"/>
    <p:sldId id="37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Smart" initials="VS" lastIdx="18" clrIdx="0">
    <p:extLst>
      <p:ext uri="{19B8F6BF-5375-455C-9EA6-DF929625EA0E}">
        <p15:presenceInfo xmlns:p15="http://schemas.microsoft.com/office/powerpoint/2012/main" userId="S::Vincent.Smart@eeca.govt.nz::83955a8b-da4b-4240-9532-ac0cd7c715e0" providerId="AD"/>
      </p:ext>
    </p:extLst>
  </p:cmAuthor>
  <p:cmAuthor id="2" name="Andrew Greed" initials="AG" lastIdx="12" clrIdx="1">
    <p:extLst>
      <p:ext uri="{19B8F6BF-5375-455C-9EA6-DF929625EA0E}">
        <p15:presenceInfo xmlns:p15="http://schemas.microsoft.com/office/powerpoint/2012/main" userId="S::Andrew.Greed@eeca.govt.nz::9c1b22c0-21d8-492e-9162-29e6971ab7d4" providerId="AD"/>
      </p:ext>
    </p:extLst>
  </p:cmAuthor>
  <p:cmAuthor id="3" name="Emily Calvert" initials="EC" lastIdx="4" clrIdx="2">
    <p:extLst>
      <p:ext uri="{19B8F6BF-5375-455C-9EA6-DF929625EA0E}">
        <p15:presenceInfo xmlns:p15="http://schemas.microsoft.com/office/powerpoint/2012/main" userId="S::ecalvert@businessnz.org.nz::51ac28d6-50a4-48e9-a3e2-3a3c6697962b" providerId="AD"/>
      </p:ext>
    </p:extLst>
  </p:cmAuthor>
  <p:cmAuthor id="4" name="Tina Schirr" initials="TS" lastIdx="7" clrIdx="3">
    <p:extLst>
      <p:ext uri="{19B8F6BF-5375-455C-9EA6-DF929625EA0E}">
        <p15:presenceInfo xmlns:p15="http://schemas.microsoft.com/office/powerpoint/2012/main" userId="S::tschirr@bec.org.nz::6a9e5e18-287e-4048-a2b5-4cd4842580dc" providerId="AD"/>
      </p:ext>
    </p:extLst>
  </p:cmAuthor>
  <p:cmAuthor id="5" name="Zeus"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57"/>
    <a:srgbClr val="42B295"/>
    <a:srgbClr val="2A5484"/>
    <a:srgbClr val="E37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F7180-C8E8-4EF1-8B9F-001DB1371215}" v="3" dt="2021-05-20T22:37:46.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8" autoAdjust="0"/>
    <p:restoredTop sz="78982" autoAdjust="0"/>
  </p:normalViewPr>
  <p:slideViewPr>
    <p:cSldViewPr snapToGrid="0">
      <p:cViewPr varScale="1">
        <p:scale>
          <a:sx n="86" d="100"/>
          <a:sy n="86" d="100"/>
        </p:scale>
        <p:origin x="141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753B5-7330-4E36-986F-38B79A61B980}" type="datetimeFigureOut">
              <a:rPr lang="en-NZ" smtClean="0"/>
              <a:t>16/06/2021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CFB99-32BC-48DC-AA4D-07166E0CFCDF}" type="slidenum">
              <a:rPr lang="en-NZ" smtClean="0"/>
              <a:t>‹#›</a:t>
            </a:fld>
            <a:endParaRPr lang="en-NZ"/>
          </a:p>
        </p:txBody>
      </p:sp>
    </p:spTree>
    <p:extLst>
      <p:ext uri="{BB962C8B-B14F-4D97-AF65-F5344CB8AC3E}">
        <p14:creationId xmlns:p14="http://schemas.microsoft.com/office/powerpoint/2010/main" val="115674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2</a:t>
            </a:fld>
            <a:endParaRPr lang="en-NZ"/>
          </a:p>
        </p:txBody>
      </p:sp>
    </p:spTree>
    <p:extLst>
      <p:ext uri="{BB962C8B-B14F-4D97-AF65-F5344CB8AC3E}">
        <p14:creationId xmlns:p14="http://schemas.microsoft.com/office/powerpoint/2010/main" val="2550007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Sectors - To what extent might we be able to electrify our economy? </a:t>
            </a:r>
          </a:p>
          <a:p>
            <a:endParaRPr lang="en-US" dirty="0"/>
          </a:p>
          <a:p>
            <a:r>
              <a:rPr lang="en-NZ" dirty="0"/>
              <a:t>Both scenarios reach peak electrification – of around 60% – between 2050 and 2055, although Kea goes further and faster. </a:t>
            </a:r>
          </a:p>
          <a:p>
            <a:endParaRPr lang="en-NZ" dirty="0"/>
          </a:p>
          <a:p>
            <a:r>
              <a:rPr lang="en-NZ" dirty="0"/>
              <a:t>A driver for the faster-moving Kea is the faster electrification of New Zealand’s vehicle fleet.</a:t>
            </a:r>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15</a:t>
            </a:fld>
            <a:endParaRPr lang="en-NZ"/>
          </a:p>
        </p:txBody>
      </p:sp>
    </p:spTree>
    <p:extLst>
      <p:ext uri="{BB962C8B-B14F-4D97-AF65-F5344CB8AC3E}">
        <p14:creationId xmlns:p14="http://schemas.microsoft.com/office/powerpoint/2010/main" val="2866291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b="1" dirty="0">
                <a:effectLst/>
                <a:latin typeface="Tahoma" panose="020B0604030504040204" pitchFamily="34" charset="0"/>
                <a:ea typeface="Calibri" panose="020F0502020204030204" pitchFamily="34" charset="0"/>
                <a:cs typeface="Times New Roman" panose="02020603050405020304" pitchFamily="18" charset="0"/>
              </a:rPr>
              <a:t>Electricity – </a:t>
            </a:r>
            <a:r>
              <a:rPr lang="en-US" sz="1800" b="1" dirty="0">
                <a:effectLst/>
                <a:latin typeface="Tahoma" panose="020B0604030504040204" pitchFamily="34" charset="0"/>
                <a:ea typeface="Calibri" panose="020F0502020204030204" pitchFamily="34" charset="0"/>
                <a:cs typeface="Times New Roman" panose="02020603050405020304" pitchFamily="18" charset="0"/>
              </a:rPr>
              <a:t>What might our carbon emission footprint look like? </a:t>
            </a:r>
          </a:p>
          <a:p>
            <a:pPr>
              <a:lnSpc>
                <a:spcPct val="107000"/>
              </a:lnSpc>
              <a:spcAft>
                <a:spcPts val="800"/>
              </a:spcAft>
            </a:pPr>
            <a:endParaRPr lang="en-NZ" sz="1800" b="1" dirty="0">
              <a:effectLst/>
              <a:latin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 both scenarios, electricity emissions halve by 2030. Emissions from coal are removed by 2035 in both scenarios </a:t>
            </a:r>
            <a:r>
              <a:rPr lang="en-NZ" b="0" i="0" dirty="0"/>
              <a:t>due to increasing carbon prices (Huntly is assumed to retire, but no new coal generation is built by the model due to costs and carbon prices)</a:t>
            </a:r>
            <a:r>
              <a:rPr lang="en-NZ" dirty="0"/>
              <a:t>, while emissions from gas initially decrease then begin to increase from 2035 onwards </a:t>
            </a:r>
            <a:r>
              <a:rPr lang="en-NZ" b="0" i="0" dirty="0"/>
              <a:t>as gas continues to play a firming role.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 Kea, a growing proportion of emissions come from natural gas with 1.5 Mt CO2-e by 2050, as opposed to 1.1 Mt CO2-e in Tūī in 2050.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Geothermal, on the other hand, remains a greater contributor to emissions in Tūī, with the fuel source accounting for a quarter of total electricity sector emissions 26% in 2050 as opposed to 17% in Kea.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Tahoma" panose="020B0604030504040204" pitchFamily="34" charset="0"/>
                <a:ea typeface="Calibri" panose="020F0502020204030204" pitchFamily="34" charset="0"/>
                <a:cs typeface="Times New Roman" panose="02020603050405020304" pitchFamily="18" charset="0"/>
              </a:rPr>
              <a:t>After an initial fall in Kea, from 4 Mt CO2-e to 1.4 Mt CO2-e in 2035, emissions increase rising to1.8 Mt CO2-e by 2050. </a:t>
            </a:r>
            <a:r>
              <a:rPr lang="en-NZ" sz="1200" b="0" i="0" dirty="0">
                <a:effectLst/>
                <a:latin typeface="Tahoma" panose="020B0604030504040204" pitchFamily="34" charset="0"/>
                <a:ea typeface="Calibri" panose="020F0502020204030204" pitchFamily="34" charset="0"/>
                <a:cs typeface="Times New Roman" panose="02020603050405020304" pitchFamily="18" charset="0"/>
              </a:rPr>
              <a:t>This is due to increasing gas consumption for winter peaking.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Tahoma" panose="020B0604030504040204" pitchFamily="34" charset="0"/>
                <a:ea typeface="Calibri" panose="020F0502020204030204" pitchFamily="34" charset="0"/>
                <a:cs typeface="Times New Roman" panose="02020603050405020304" pitchFamily="18" charset="0"/>
              </a:rPr>
              <a:t>Interestingly, emissions are held slightly lower for longer in Tūī, with an initial decrease to 1.6 Mt CO2-e in 2035 then remaining fairly steady below 1.6 Mt CO2-e until 2060. </a:t>
            </a:r>
            <a:r>
              <a:rPr lang="en-NZ" sz="1200" b="0" i="0" dirty="0">
                <a:effectLst/>
                <a:latin typeface="Tahoma" panose="020B0604030504040204" pitchFamily="34" charset="0"/>
                <a:ea typeface="Calibri" panose="020F0502020204030204" pitchFamily="34" charset="0"/>
                <a:cs typeface="Times New Roman" panose="02020603050405020304" pitchFamily="18" charset="0"/>
              </a:rPr>
              <a:t>Higher levels of solar generation, and an ongoing contribution from geothermal, plus an expansion of hydro generation reduces our reliance on natural gas slightly.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17</a:t>
            </a:fld>
            <a:endParaRPr lang="en-NZ"/>
          </a:p>
        </p:txBody>
      </p:sp>
    </p:spTree>
    <p:extLst>
      <p:ext uri="{BB962C8B-B14F-4D97-AF65-F5344CB8AC3E}">
        <p14:creationId xmlns:p14="http://schemas.microsoft.com/office/powerpoint/2010/main" val="3327564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200" b="1" dirty="0">
                <a:effectLst/>
                <a:latin typeface="+mn-lt"/>
                <a:ea typeface="Calibri" panose="020F0502020204030204" pitchFamily="34" charset="0"/>
                <a:cs typeface="Times New Roman" panose="02020603050405020304" pitchFamily="18" charset="0"/>
              </a:rPr>
              <a:t>Electricity – What might electricity generation look like?</a:t>
            </a:r>
          </a:p>
          <a:p>
            <a:pPr>
              <a:lnSpc>
                <a:spcPct val="107000"/>
              </a:lnSpc>
              <a:spcAft>
                <a:spcPts val="800"/>
              </a:spcAft>
            </a:pPr>
            <a:endParaRPr lang="en-NZ" sz="1200" b="1" i="1"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NZ" sz="1200" b="0" i="0" dirty="0">
                <a:effectLst/>
                <a:latin typeface="+mn-lt"/>
                <a:ea typeface="Calibri" panose="020F0502020204030204" pitchFamily="34" charset="0"/>
                <a:cs typeface="Times New Roman" panose="02020603050405020304" pitchFamily="18" charset="0"/>
              </a:rPr>
              <a:t>Electricity generation increases significantly as demand from the industrial, commercial and residential sectors grow. </a:t>
            </a:r>
            <a:r>
              <a:rPr lang="en-US" sz="1200" b="0" i="0" dirty="0">
                <a:effectLst/>
                <a:latin typeface="+mn-lt"/>
                <a:ea typeface="Calibri" panose="020F0502020204030204" pitchFamily="34" charset="0"/>
                <a:cs typeface="Times New Roman" panose="02020603050405020304" pitchFamily="18" charset="0"/>
              </a:rPr>
              <a:t>Electrification across all sectors results in electricity demand roughly doubling in both scenarios, from 144 PJ in 2018 to around 270  PJ. </a:t>
            </a:r>
          </a:p>
          <a:p>
            <a:pPr>
              <a:lnSpc>
                <a:spcPct val="107000"/>
              </a:lnSpc>
              <a:spcAft>
                <a:spcPts val="800"/>
              </a:spcAft>
            </a:pPr>
            <a:endParaRPr lang="en-US" sz="1200" b="0" i="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b="0" i="0" dirty="0">
                <a:effectLst/>
                <a:latin typeface="+mn-lt"/>
                <a:ea typeface="Calibri" panose="020F0502020204030204" pitchFamily="34" charset="0"/>
                <a:cs typeface="Times New Roman" panose="02020603050405020304" pitchFamily="18" charset="0"/>
              </a:rPr>
              <a:t>Under both scenarios, this increased demand is met by very large increases in wind generation accompanied by large increases to solar (primarily grid-scale) in later years by the model.  </a:t>
            </a:r>
          </a:p>
          <a:p>
            <a:pPr>
              <a:lnSpc>
                <a:spcPct val="107000"/>
              </a:lnSpc>
              <a:spcAft>
                <a:spcPts val="800"/>
              </a:spcAft>
            </a:pPr>
            <a:endParaRPr lang="en-US" sz="1200" b="0" i="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200" b="0" i="0" dirty="0">
                <a:effectLst/>
                <a:latin typeface="+mn-lt"/>
                <a:ea typeface="Calibri" panose="020F0502020204030204" pitchFamily="34" charset="0"/>
                <a:cs typeface="Times New Roman" panose="02020603050405020304" pitchFamily="18" charset="0"/>
              </a:rPr>
              <a:t>Under both scenarios, winter gas peaking is retained, and there is a gradual decline in geothermal generation.  Under Tūī, hydro generation expands where possible, reducing dependence on gas </a:t>
            </a:r>
            <a:r>
              <a:rPr lang="en-US" sz="1200" b="0" i="0" dirty="0" err="1">
                <a:effectLst/>
                <a:latin typeface="+mn-lt"/>
                <a:ea typeface="Calibri" panose="020F0502020204030204" pitchFamily="34" charset="0"/>
                <a:cs typeface="Times New Roman" panose="02020603050405020304" pitchFamily="18" charset="0"/>
              </a:rPr>
              <a:t>peakers</a:t>
            </a:r>
            <a:r>
              <a:rPr lang="en-US" sz="1200" b="0" i="0" dirty="0">
                <a:effectLst/>
                <a:latin typeface="+mn-lt"/>
                <a:ea typeface="Calibri" panose="020F0502020204030204" pitchFamily="34" charset="0"/>
                <a:cs typeface="Times New Roman" panose="02020603050405020304" pitchFamily="18" charset="0"/>
              </a:rPr>
              <a:t>.  </a:t>
            </a:r>
          </a:p>
          <a:p>
            <a:pPr>
              <a:lnSpc>
                <a:spcPct val="107000"/>
              </a:lnSpc>
              <a:spcAft>
                <a:spcPts val="800"/>
              </a:spcAft>
            </a:pPr>
            <a:endParaRPr lang="en-NZ"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Natural gas continues to play a role, while coal reduces in the next 15 years and geothermal decreases from 2035 onwards.</a:t>
            </a:r>
            <a:endParaRPr lang="en-NZ" sz="1200" b="0" i="0" dirty="0">
              <a:effectLst/>
              <a:latin typeface="+mn-lt"/>
              <a:cs typeface="Times New Roman" panose="02020603050405020304" pitchFamily="18" charset="0"/>
            </a:endParaRPr>
          </a:p>
          <a:p>
            <a:pPr>
              <a:lnSpc>
                <a:spcPct val="107000"/>
              </a:lnSpc>
              <a:spcAft>
                <a:spcPts val="800"/>
              </a:spcAft>
            </a:pPr>
            <a:endParaRPr lang="en-US" b="0" i="0" dirty="0">
              <a:latin typeface="+mn-lt"/>
            </a:endParaRPr>
          </a:p>
          <a:p>
            <a:pPr>
              <a:lnSpc>
                <a:spcPct val="107000"/>
              </a:lnSpc>
              <a:spcAft>
                <a:spcPts val="800"/>
              </a:spcAft>
            </a:pPr>
            <a:r>
              <a:rPr lang="en-US" b="0" i="0" dirty="0">
                <a:latin typeface="+mn-lt"/>
              </a:rPr>
              <a:t>Electricity supplies up to 59% in Kea and 54% in </a:t>
            </a:r>
            <a:r>
              <a:rPr lang="en-US" b="0" i="0" dirty="0" err="1">
                <a:latin typeface="+mn-lt"/>
              </a:rPr>
              <a:t>Tui</a:t>
            </a:r>
            <a:r>
              <a:rPr lang="en-US" b="0" i="0" dirty="0">
                <a:latin typeface="+mn-lt"/>
              </a:rPr>
              <a:t> of all energy demand by 2050. </a:t>
            </a:r>
          </a:p>
          <a:p>
            <a:pPr>
              <a:lnSpc>
                <a:spcPct val="107000"/>
              </a:lnSpc>
              <a:spcAft>
                <a:spcPts val="800"/>
              </a:spcAft>
            </a:pPr>
            <a:endParaRPr lang="en-NZ" b="0" i="0" dirty="0">
              <a:latin typeface="+mn-lt"/>
            </a:endParaRPr>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18</a:t>
            </a:fld>
            <a:endParaRPr lang="en-NZ"/>
          </a:p>
        </p:txBody>
      </p:sp>
    </p:spTree>
    <p:extLst>
      <p:ext uri="{BB962C8B-B14F-4D97-AF65-F5344CB8AC3E}">
        <p14:creationId xmlns:p14="http://schemas.microsoft.com/office/powerpoint/2010/main" val="325362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b="1" dirty="0">
                <a:effectLst/>
                <a:latin typeface="Tahoma" panose="020B0604030504040204" pitchFamily="34" charset="0"/>
                <a:ea typeface="Calibri" panose="020F0502020204030204" pitchFamily="34" charset="0"/>
                <a:cs typeface="Times New Roman" panose="02020603050405020304" pitchFamily="18" charset="0"/>
              </a:rPr>
              <a:t>Electricity – </a:t>
            </a:r>
            <a:r>
              <a:rPr lang="en-US" sz="1800" b="1" dirty="0">
                <a:effectLst/>
                <a:latin typeface="Tahoma" panose="020B0604030504040204" pitchFamily="34" charset="0"/>
                <a:ea typeface="Calibri" panose="020F0502020204030204" pitchFamily="34" charset="0"/>
                <a:cs typeface="Times New Roman" panose="02020603050405020304" pitchFamily="18" charset="0"/>
              </a:rPr>
              <a:t>How much electricity storage might be used in an average year? </a:t>
            </a:r>
          </a:p>
          <a:p>
            <a:pP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p>
            <a:r>
              <a:rPr lang="en-NZ" dirty="0"/>
              <a:t>With increasing renewable generation more electricity storage is seen as economic by the model. This is primarily provided as electrical storage </a:t>
            </a:r>
            <a:r>
              <a:rPr lang="en-NZ" b="0" dirty="0"/>
              <a:t>batteries</a:t>
            </a:r>
            <a:r>
              <a:rPr lang="en-NZ" b="1" dirty="0"/>
              <a:t> </a:t>
            </a:r>
            <a:r>
              <a:rPr lang="en-NZ" dirty="0"/>
              <a:t>with 9 PJ by 2050 in Kea and 15 PJ in Tūī.</a:t>
            </a:r>
          </a:p>
          <a:p>
            <a:endParaRPr lang="en-NZ" dirty="0"/>
          </a:p>
          <a:p>
            <a:r>
              <a:rPr lang="en-US" dirty="0"/>
              <a:t>Both scenarios use electricity storage to meet demand peaks, particularly from lithium-ion batteries.</a:t>
            </a:r>
          </a:p>
          <a:p>
            <a:endParaRPr lang="en-US" dirty="0"/>
          </a:p>
          <a:p>
            <a:r>
              <a:rPr lang="en-US" dirty="0"/>
              <a:t>Both scenarios make limited use of large-scale pumped hydro from 2050 onwards, while Tūī makes greater use of battery storage. </a:t>
            </a:r>
          </a:p>
          <a:p>
            <a:endParaRPr lang="en-US" dirty="0"/>
          </a:p>
          <a:p>
            <a:r>
              <a:rPr lang="en-US" dirty="0"/>
              <a:t>The model does not specifically model dry years, so the storage requirement findings represent average hydro years only. </a:t>
            </a:r>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19</a:t>
            </a:fld>
            <a:endParaRPr lang="en-NZ"/>
          </a:p>
        </p:txBody>
      </p:sp>
    </p:spTree>
    <p:extLst>
      <p:ext uri="{BB962C8B-B14F-4D97-AF65-F5344CB8AC3E}">
        <p14:creationId xmlns:p14="http://schemas.microsoft.com/office/powerpoint/2010/main" val="3579413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b="1" dirty="0">
                <a:effectLst/>
                <a:latin typeface="Tahoma" panose="020B0604030504040204" pitchFamily="34" charset="0"/>
                <a:ea typeface="Calibri" panose="020F0502020204030204" pitchFamily="34" charset="0"/>
                <a:cs typeface="Times New Roman" panose="02020603050405020304" pitchFamily="18" charset="0"/>
              </a:rPr>
              <a:t>Electricity – </a:t>
            </a:r>
            <a:r>
              <a:rPr lang="en-US" sz="1800" b="1" dirty="0">
                <a:effectLst/>
                <a:latin typeface="Tahoma" panose="020B0604030504040204" pitchFamily="34" charset="0"/>
                <a:ea typeface="Calibri" panose="020F0502020204030204" pitchFamily="34" charset="0"/>
                <a:cs typeface="Times New Roman" panose="02020603050405020304" pitchFamily="18" charset="0"/>
              </a:rPr>
              <a:t>Does the model show us reaching 100% renewable electricity?</a:t>
            </a:r>
            <a:endParaRPr lang="en-NZ" dirty="0"/>
          </a:p>
          <a:p>
            <a:endParaRPr lang="en-NZ" dirty="0"/>
          </a:p>
          <a:p>
            <a:r>
              <a:rPr lang="en-US" dirty="0"/>
              <a:t>Both scenarios converge on a very high renewable electricity percentage of around 95% </a:t>
            </a:r>
            <a:r>
              <a:rPr lang="en-NZ" dirty="0"/>
              <a:t>from 2030 onwards. </a:t>
            </a:r>
          </a:p>
          <a:p>
            <a:endParaRPr lang="en-NZ" b="1" i="1" dirty="0"/>
          </a:p>
          <a:p>
            <a:r>
              <a:rPr lang="en-NZ" b="0" i="0" dirty="0"/>
              <a:t>Tūī includes higher levels of geothermal and solar generation and battery storage. </a:t>
            </a:r>
          </a:p>
          <a:p>
            <a:endParaRPr lang="en-NZ" b="0" i="0" dirty="0"/>
          </a:p>
          <a:p>
            <a:r>
              <a:rPr lang="en-NZ" b="0" i="0" dirty="0"/>
              <a:t>In contrast, in Kea the higher carbon price drives out geothermal generation earlier. Natural gas provides firming to meet winter energy and capacity margins throughout the modelled period.</a:t>
            </a:r>
          </a:p>
          <a:p>
            <a:endParaRPr lang="en-NZ" dirty="0"/>
          </a:p>
          <a:p>
            <a:pPr>
              <a:lnSpc>
                <a:spcPct val="107000"/>
              </a:lnSpc>
              <a:spcAft>
                <a:spcPts val="800"/>
              </a:spcAft>
            </a:pPr>
            <a:r>
              <a:rPr lang="en-NZ" dirty="0"/>
              <a:t>Both scenarios continue to use natural gas as a flexible fuel for meeting electricity daily and seasonal peak demands. TIMES-NZ results give an indicative picture of the electricity system, further exploration of more extreme scenarios requires the use of additional modelling tools. </a:t>
            </a:r>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20</a:t>
            </a:fld>
            <a:endParaRPr lang="en-NZ"/>
          </a:p>
        </p:txBody>
      </p:sp>
    </p:spTree>
    <p:extLst>
      <p:ext uri="{BB962C8B-B14F-4D97-AF65-F5344CB8AC3E}">
        <p14:creationId xmlns:p14="http://schemas.microsoft.com/office/powerpoint/2010/main" val="81319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Transport - What technology might help us to lower our carbon footprint?</a:t>
            </a:r>
          </a:p>
          <a:p>
            <a:endParaRPr lang="en-US" b="1" dirty="0"/>
          </a:p>
          <a:p>
            <a:r>
              <a:rPr lang="en-US" b="0" dirty="0"/>
              <a:t>Transport contributes roughly 20% of New Zealand’s gross emissions, about the same as energy use. The vast bulk of that comes from road transport.</a:t>
            </a:r>
          </a:p>
          <a:p>
            <a:endParaRPr lang="en-US" b="0" dirty="0"/>
          </a:p>
          <a:p>
            <a:r>
              <a:rPr lang="en-US" b="0" dirty="0"/>
              <a:t>Transport emissions have increased more than any other emissions source, rising 90% between 1990 and 2018 compared with 24% for gross emissions across the whole economy.</a:t>
            </a:r>
          </a:p>
          <a:p>
            <a:endParaRPr lang="en-US" b="0" dirty="0"/>
          </a:p>
          <a:p>
            <a:r>
              <a:rPr lang="en-US" b="0" dirty="0"/>
              <a:t>In </a:t>
            </a:r>
            <a:r>
              <a:rPr lang="en-NZ" sz="1800" kern="1200" dirty="0">
                <a:solidFill>
                  <a:srgbClr val="000000"/>
                </a:solidFill>
                <a:latin typeface="Calibri" panose="020F0502020204030204" pitchFamily="34" charset="0"/>
              </a:rPr>
              <a:t>Tūī</a:t>
            </a:r>
            <a:r>
              <a:rPr lang="en-US" b="0" dirty="0"/>
              <a:t>, emissions plateau before slowly declining closer to 2030. In Kea, we see emission reductions happening after 2025.</a:t>
            </a:r>
          </a:p>
          <a:p>
            <a:endParaRPr lang="en-US" b="0" dirty="0"/>
          </a:p>
          <a:p>
            <a:r>
              <a:rPr lang="mi-NZ" b="0" dirty="0"/>
              <a:t>In Kea, emissions begin to fall immediately as the emissions from internal combustion engines fall, as electric and hybrid vehicle uptake accelerates, and modeshift slowly rises in the overall vehicle-kilometres travelled. Hybrid vehicles act as a transition technology, peaking in 2030 before reducing to zero by 2050. Both internal combustion and hybrid vehicle emissions drop to zero by 2050. </a:t>
            </a:r>
          </a:p>
          <a:p>
            <a:endParaRPr lang="mi-NZ" b="0" dirty="0"/>
          </a:p>
          <a:p>
            <a:r>
              <a:rPr lang="mi-NZ" b="0" dirty="0"/>
              <a:t>In </a:t>
            </a:r>
            <a:r>
              <a:rPr lang="en-NZ" sz="1800" kern="1200" dirty="0">
                <a:solidFill>
                  <a:srgbClr val="000000"/>
                </a:solidFill>
                <a:latin typeface="Calibri" panose="020F0502020204030204" pitchFamily="34" charset="0"/>
              </a:rPr>
              <a:t>Tūī</a:t>
            </a:r>
            <a:r>
              <a:rPr lang="mi-NZ" b="0" dirty="0"/>
              <a:t>, overall </a:t>
            </a:r>
            <a:r>
              <a:rPr lang="mi-NZ" dirty="0"/>
              <a:t>emissions remain steady to 2030. </a:t>
            </a:r>
            <a:r>
              <a:rPr lang="en-US" b="0" dirty="0"/>
              <a:t>This plateau in </a:t>
            </a:r>
            <a:r>
              <a:rPr lang="en-NZ" sz="1800" kern="1200" dirty="0">
                <a:solidFill>
                  <a:srgbClr val="000000"/>
                </a:solidFill>
                <a:latin typeface="Calibri" panose="020F0502020204030204" pitchFamily="34" charset="0"/>
              </a:rPr>
              <a:t>Tūī</a:t>
            </a:r>
            <a:r>
              <a:rPr lang="en-US" b="0" dirty="0"/>
              <a:t> is attributed to reductions in emissions from electric and hybrid vehicles being offset by the increasing vehicle fleet. </a:t>
            </a:r>
            <a:r>
              <a:rPr lang="mi-NZ" dirty="0"/>
              <a:t> There are more than double the emissions from hybrid vehicles in </a:t>
            </a:r>
            <a:r>
              <a:rPr lang="en-NZ" sz="1800" kern="1200" dirty="0">
                <a:solidFill>
                  <a:srgbClr val="000000"/>
                </a:solidFill>
                <a:latin typeface="Calibri" panose="020F0502020204030204" pitchFamily="34" charset="0"/>
              </a:rPr>
              <a:t>Tūī</a:t>
            </a:r>
            <a:r>
              <a:rPr lang="mi-NZ" dirty="0"/>
              <a:t> compared to Kea as they are more widely adopted in </a:t>
            </a:r>
            <a:r>
              <a:rPr lang="en-NZ" sz="1800" kern="1200" dirty="0">
                <a:solidFill>
                  <a:srgbClr val="000000"/>
                </a:solidFill>
                <a:latin typeface="Calibri" panose="020F0502020204030204" pitchFamily="34" charset="0"/>
              </a:rPr>
              <a:t>Tūī</a:t>
            </a:r>
            <a:r>
              <a:rPr lang="mi-NZ" dirty="0"/>
              <a:t> due to carbon price and technology cost and perfroamnce assumption differences between the two scenarios. </a:t>
            </a:r>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22</a:t>
            </a:fld>
            <a:endParaRPr lang="en-NZ"/>
          </a:p>
        </p:txBody>
      </p:sp>
    </p:spTree>
    <p:extLst>
      <p:ext uri="{BB962C8B-B14F-4D97-AF65-F5344CB8AC3E}">
        <p14:creationId xmlns:p14="http://schemas.microsoft.com/office/powerpoint/2010/main" val="1647328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Transport - How might fuel consumption impact our emission footprint?</a:t>
            </a:r>
          </a:p>
          <a:p>
            <a:endParaRPr lang="en-US" b="1" noProof="0" dirty="0"/>
          </a:p>
          <a:p>
            <a:r>
              <a:rPr lang="en-NZ" noProof="0" dirty="0"/>
              <a:t>In Kea, emissions begin to fall immediately, from 15.8 Mt CO2-e in 2018 to 13.69 Mt CO2-e in 2030, then to 3.6MtCO2-e by 2050. This is driven by reduction in petrol and diesel consumption as more vehicles transition to electric faster. </a:t>
            </a:r>
          </a:p>
          <a:p>
            <a:endParaRPr lang="en-NZ" noProof="0" dirty="0"/>
          </a:p>
          <a:p>
            <a:r>
              <a:rPr lang="en-NZ" noProof="0" dirty="0"/>
              <a:t>This is in contrast with </a:t>
            </a:r>
            <a:r>
              <a:rPr lang="en-NZ" sz="1800" kern="1200" dirty="0">
                <a:solidFill>
                  <a:srgbClr val="000000"/>
                </a:solidFill>
                <a:latin typeface="Calibri" panose="020F0502020204030204" pitchFamily="34" charset="0"/>
              </a:rPr>
              <a:t>Tūī</a:t>
            </a:r>
            <a:r>
              <a:rPr lang="en-NZ" noProof="0" dirty="0"/>
              <a:t> where emissions remain steady to 2030 before falling to 4.57 Mt CO2-e by 2050. </a:t>
            </a:r>
          </a:p>
          <a:p>
            <a:endParaRPr lang="en-NZ" noProof="0" dirty="0"/>
          </a:p>
          <a:p>
            <a:r>
              <a:rPr lang="en-NZ" noProof="0" dirty="0"/>
              <a:t>In Kea emissions level off by 2050 at around 2.18 Mt CO2-e, suggesting that the minimum level of carbon emissions has been reached with current technology. This is because technologies for decarbonising the airline industry are still under development which by 2050 makes up for more than 50% of fuel consumption. </a:t>
            </a:r>
          </a:p>
          <a:p>
            <a:endParaRPr lang="en-NZ" noProof="0" dirty="0"/>
          </a:p>
          <a:p>
            <a:r>
              <a:rPr lang="en-NZ" noProof="0" dirty="0"/>
              <a:t>Diesel emissions decrease steadily in both scenarios from 7.28 Mt CO2-e to 0.25 Mt CO2-e in Kea and 0.65 Mt CO2-e in </a:t>
            </a:r>
            <a:r>
              <a:rPr lang="en-NZ" sz="1800" kern="1200" dirty="0">
                <a:solidFill>
                  <a:srgbClr val="000000"/>
                </a:solidFill>
                <a:latin typeface="Calibri" panose="020F0502020204030204" pitchFamily="34" charset="0"/>
              </a:rPr>
              <a:t>Tūī</a:t>
            </a:r>
            <a:r>
              <a:rPr lang="en-NZ" noProof="0" dirty="0"/>
              <a:t>. This decrease in diesel emissions is offset in </a:t>
            </a:r>
            <a:r>
              <a:rPr lang="en-NZ" sz="1800" kern="1200" dirty="0">
                <a:solidFill>
                  <a:srgbClr val="000000"/>
                </a:solidFill>
                <a:latin typeface="Calibri" panose="020F0502020204030204" pitchFamily="34" charset="0"/>
              </a:rPr>
              <a:t>Tūī</a:t>
            </a:r>
            <a:r>
              <a:rPr lang="en-NZ" sz="1800" kern="1200" noProof="0" dirty="0">
                <a:solidFill>
                  <a:srgbClr val="000000"/>
                </a:solidFill>
                <a:latin typeface="Calibri" panose="020F0502020204030204" pitchFamily="34" charset="0"/>
              </a:rPr>
              <a:t>, </a:t>
            </a:r>
            <a:r>
              <a:rPr lang="en-NZ" noProof="0" dirty="0"/>
              <a:t>however, by rising petrol emissions through to 2030.  </a:t>
            </a:r>
          </a:p>
          <a:p>
            <a:endParaRPr lang="en-NZ" noProof="0" dirty="0"/>
          </a:p>
          <a:p>
            <a:r>
              <a:rPr lang="en-NZ" noProof="0" dirty="0"/>
              <a:t>In </a:t>
            </a:r>
            <a:r>
              <a:rPr lang="en-NZ" sz="1800" kern="1200" dirty="0">
                <a:solidFill>
                  <a:srgbClr val="000000"/>
                </a:solidFill>
                <a:latin typeface="Calibri" panose="020F0502020204030204" pitchFamily="34" charset="0"/>
              </a:rPr>
              <a:t>Tūī</a:t>
            </a:r>
            <a:r>
              <a:rPr lang="en-NZ" noProof="0" dirty="0"/>
              <a:t>, emissions from petrol increase from 7.43 Mt CO2-e to 8.67 Mt CO2-e in 2030 before falling. </a:t>
            </a:r>
          </a:p>
          <a:p>
            <a:endParaRPr lang="en-NZ" noProof="0" dirty="0"/>
          </a:p>
          <a:p>
            <a:r>
              <a:rPr lang="en-NZ" noProof="0" dirty="0"/>
              <a:t>Jet fuel emissions increase more in </a:t>
            </a:r>
            <a:r>
              <a:rPr lang="en-NZ" sz="1800" kern="1200" dirty="0">
                <a:solidFill>
                  <a:srgbClr val="000000"/>
                </a:solidFill>
                <a:latin typeface="Calibri" panose="020F0502020204030204" pitchFamily="34" charset="0"/>
              </a:rPr>
              <a:t>Tūī</a:t>
            </a:r>
            <a:r>
              <a:rPr lang="en-NZ" noProof="0" dirty="0"/>
              <a:t> by 2050 from 0.907 Mt CO2-e to 2.15 Mt CO2-e as the demand for air travel increases. This contrasts with Kea where jet fuel emissions increase more modestly to 1.46 Mt CO2-e.</a:t>
            </a:r>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23</a:t>
            </a:fld>
            <a:endParaRPr lang="en-NZ"/>
          </a:p>
        </p:txBody>
      </p:sp>
    </p:spTree>
    <p:extLst>
      <p:ext uri="{BB962C8B-B14F-4D97-AF65-F5344CB8AC3E}">
        <p14:creationId xmlns:p14="http://schemas.microsoft.com/office/powerpoint/2010/main" val="122959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Transport- How might road transport look?</a:t>
            </a:r>
          </a:p>
          <a:p>
            <a:endParaRPr lang="en-US" dirty="0"/>
          </a:p>
          <a:p>
            <a:r>
              <a:rPr lang="mi-NZ" dirty="0"/>
              <a:t>The road transport system shows a major shift in energy from the current 100% fossil fuel to almost entirely electric by 2050 (Kea) and 2055 (</a:t>
            </a:r>
            <a:r>
              <a:rPr lang="en-NZ" sz="1800" kern="1200" dirty="0">
                <a:solidFill>
                  <a:srgbClr val="000000"/>
                </a:solidFill>
                <a:latin typeface="Calibri" panose="020F0502020204030204" pitchFamily="34" charset="0"/>
              </a:rPr>
              <a:t>Tūī</a:t>
            </a:r>
            <a:r>
              <a:rPr lang="mi-NZ" dirty="0"/>
              <a:t>). </a:t>
            </a:r>
          </a:p>
          <a:p>
            <a:endParaRPr lang="mi-NZ" dirty="0"/>
          </a:p>
          <a:p>
            <a:r>
              <a:rPr lang="mi-NZ" dirty="0"/>
              <a:t>In Kea, by 2050 fuel consumption is 95% electric while in </a:t>
            </a:r>
            <a:r>
              <a:rPr lang="en-NZ" sz="1800" kern="1200" dirty="0">
                <a:solidFill>
                  <a:srgbClr val="000000"/>
                </a:solidFill>
                <a:latin typeface="Calibri" panose="020F0502020204030204" pitchFamily="34" charset="0"/>
              </a:rPr>
              <a:t>Tūī</a:t>
            </a:r>
            <a:r>
              <a:rPr lang="mi-NZ" dirty="0"/>
              <a:t>, 60% of energy consumption will be electric. Note that fuel consumption shares do not reflect travel as electric vehicles are much more energy efficient. </a:t>
            </a:r>
          </a:p>
          <a:p>
            <a:endParaRPr lang="mi-NZ" dirty="0"/>
          </a:p>
          <a:p>
            <a:r>
              <a:rPr lang="mi-NZ" dirty="0"/>
              <a:t>In </a:t>
            </a:r>
            <a:r>
              <a:rPr lang="en-NZ" sz="1800" kern="1200" dirty="0">
                <a:solidFill>
                  <a:srgbClr val="000000"/>
                </a:solidFill>
                <a:latin typeface="Calibri" panose="020F0502020204030204" pitchFamily="34" charset="0"/>
              </a:rPr>
              <a:t>Tūī</a:t>
            </a:r>
            <a:r>
              <a:rPr lang="mi-NZ" dirty="0"/>
              <a:t>, petrol consumption increases to 2030 as the number of overall vehicles increases, with reductions in energy consumption from diesel being offset by increased consumption of petrol. The phasing out of fossil fuels is slower than in Kea, with petrol remaining a larger share of energy consumption for longer before being more slowly replaced by electricity. </a:t>
            </a:r>
          </a:p>
          <a:p>
            <a:endParaRPr lang="mi-NZ" dirty="0"/>
          </a:p>
          <a:p>
            <a:r>
              <a:rPr lang="mi-NZ" dirty="0"/>
              <a:t>Diesel takes longer to be phased out in </a:t>
            </a:r>
            <a:r>
              <a:rPr lang="en-NZ" sz="1800" kern="1200" dirty="0">
                <a:solidFill>
                  <a:srgbClr val="000000"/>
                </a:solidFill>
                <a:latin typeface="Calibri" panose="020F0502020204030204" pitchFamily="34" charset="0"/>
              </a:rPr>
              <a:t>Tūī</a:t>
            </a:r>
            <a:r>
              <a:rPr lang="mi-NZ" dirty="0"/>
              <a:t>, with 7 PJ of diesel still being consumed by 2050 compared to no diesel by 2050 in Kea. This is due to the higher cost of battery electric vehicles for longer, and larger fleet in </a:t>
            </a:r>
            <a:r>
              <a:rPr lang="en-NZ" sz="1800" kern="1200" dirty="0">
                <a:solidFill>
                  <a:srgbClr val="000000"/>
                </a:solidFill>
                <a:latin typeface="Calibri" panose="020F0502020204030204" pitchFamily="34" charset="0"/>
              </a:rPr>
              <a:t>Tūī</a:t>
            </a:r>
            <a:r>
              <a:rPr lang="mi-NZ" dirty="0"/>
              <a:t> which results in a slower phaseout.</a:t>
            </a:r>
          </a:p>
          <a:p>
            <a:br>
              <a:rPr lang="mi-NZ" dirty="0"/>
            </a:br>
            <a:r>
              <a:rPr lang="mi-NZ" dirty="0"/>
              <a:t>Overall energy consumption for road transport drops from 212 PJ to 61 PJ by 2050 in Kea and 94.5 PJ in </a:t>
            </a:r>
            <a:r>
              <a:rPr lang="en-NZ" sz="1800" kern="1200" dirty="0">
                <a:solidFill>
                  <a:srgbClr val="000000"/>
                </a:solidFill>
                <a:latin typeface="Calibri" panose="020F0502020204030204" pitchFamily="34" charset="0"/>
              </a:rPr>
              <a:t>Tūī</a:t>
            </a:r>
            <a:r>
              <a:rPr lang="mi-NZ" dirty="0"/>
              <a:t>. This is due to the more efficient nature of electric vehicles compared to internal combustion engines and so less energy is required to complete transport tasks. </a:t>
            </a:r>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24</a:t>
            </a:fld>
            <a:endParaRPr lang="en-NZ"/>
          </a:p>
        </p:txBody>
      </p:sp>
    </p:spTree>
    <p:extLst>
      <p:ext uri="{BB962C8B-B14F-4D97-AF65-F5344CB8AC3E}">
        <p14:creationId xmlns:p14="http://schemas.microsoft.com/office/powerpoint/2010/main" val="59795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Transport - What cars might we drive?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The number of cars and SUVs in Kea decreases slightly through to 2050 from 3.3 million to 3.0 million, compared with </a:t>
            </a:r>
            <a:r>
              <a:rPr lang="en-NZ" sz="1800" kern="1200" dirty="0">
                <a:solidFill>
                  <a:srgbClr val="000000"/>
                </a:solidFill>
                <a:latin typeface="Calibri" panose="020F0502020204030204" pitchFamily="34" charset="0"/>
              </a:rPr>
              <a:t>Tūī</a:t>
            </a:r>
            <a:r>
              <a:rPr lang="mi-NZ" dirty="0"/>
              <a:t> where vehicle numbers increase slightly from 3.3 million to 3.6 million by 2050.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In </a:t>
            </a:r>
            <a:r>
              <a:rPr lang="en-NZ" sz="1800" kern="1200" dirty="0">
                <a:solidFill>
                  <a:srgbClr val="000000"/>
                </a:solidFill>
                <a:latin typeface="Calibri" panose="020F0502020204030204" pitchFamily="34" charset="0"/>
              </a:rPr>
              <a:t>Tūī</a:t>
            </a:r>
            <a:r>
              <a:rPr lang="mi-NZ" dirty="0"/>
              <a:t>, cities continue to grow and sprawl, resulting in greater need for cars and therefore higher overall numbers. In Kea, cities are designed to encourage modeshift to public transport and active transport which results in lower overall demand for vehicles compared to </a:t>
            </a:r>
            <a:r>
              <a:rPr lang="en-NZ" sz="1800" kern="1200" dirty="0">
                <a:solidFill>
                  <a:srgbClr val="000000"/>
                </a:solidFill>
                <a:latin typeface="Calibri" panose="020F0502020204030204" pitchFamily="34" charset="0"/>
              </a:rPr>
              <a:t>Tūī</a:t>
            </a:r>
            <a:r>
              <a:rPr lang="mi-NZ"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Kea also sees a faster uptake of electric cars as their price falls more quickly, and other technology parameters improve faster, making them a more attractive option to replace internal combustion engine vehicles. By 2050 there are more electric vehicles in </a:t>
            </a:r>
            <a:r>
              <a:rPr lang="en-NZ" sz="1800" kern="1200" dirty="0">
                <a:solidFill>
                  <a:srgbClr val="000000"/>
                </a:solidFill>
                <a:latin typeface="Calibri" panose="020F0502020204030204" pitchFamily="34" charset="0"/>
              </a:rPr>
              <a:t>Tūī</a:t>
            </a:r>
            <a:r>
              <a:rPr lang="mi-NZ" dirty="0"/>
              <a:t> than in Kea. However, there are still more than half a million fossil fuel powered vehicles (albeit more efficient hybrids).</a:t>
            </a:r>
            <a:endParaRPr lang="en-NZ" dirty="0"/>
          </a:p>
          <a:p>
            <a:endParaRPr lang="mi-NZ" dirty="0"/>
          </a:p>
          <a:p>
            <a:r>
              <a:rPr lang="mi-NZ" dirty="0"/>
              <a:t>In </a:t>
            </a:r>
            <a:r>
              <a:rPr lang="en-NZ" sz="1800" kern="1200" dirty="0">
                <a:solidFill>
                  <a:srgbClr val="000000"/>
                </a:solidFill>
                <a:latin typeface="Calibri" panose="020F0502020204030204" pitchFamily="34" charset="0"/>
              </a:rPr>
              <a:t>Tūī</a:t>
            </a:r>
            <a:r>
              <a:rPr lang="mi-NZ" dirty="0"/>
              <a:t>, hybrid vehicles are preferred in the short term due to relative costs which result in greater numbers purchased to replace internal combustion engines, and they make up over half of cars by 2035. However, these are quickly replaced by battery electric vehicles from 2040-2050 as BEV price falls and they become cheaper to own than hybrid vehicles.</a:t>
            </a:r>
          </a:p>
          <a:p>
            <a:endParaRPr lang="mi-NZ" dirty="0"/>
          </a:p>
          <a:p>
            <a:r>
              <a:rPr lang="en-US" dirty="0"/>
              <a:t>HEVs are preferred in </a:t>
            </a:r>
            <a:r>
              <a:rPr lang="en-NZ" sz="1800" kern="1200" dirty="0">
                <a:solidFill>
                  <a:srgbClr val="000000"/>
                </a:solidFill>
                <a:latin typeface="Calibri" panose="020F0502020204030204" pitchFamily="34" charset="0"/>
              </a:rPr>
              <a:t>Tūī</a:t>
            </a:r>
            <a:r>
              <a:rPr lang="en-US" dirty="0"/>
              <a:t> as BEV supply is constrained to model lower access to BEVs. </a:t>
            </a:r>
            <a:endParaRPr lang="mi-NZ" dirty="0"/>
          </a:p>
          <a:p>
            <a:endParaRPr lang="mi-NZ" dirty="0"/>
          </a:p>
          <a:p>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25</a:t>
            </a:fld>
            <a:endParaRPr lang="en-NZ"/>
          </a:p>
        </p:txBody>
      </p:sp>
    </p:spTree>
    <p:extLst>
      <p:ext uri="{BB962C8B-B14F-4D97-AF65-F5344CB8AC3E}">
        <p14:creationId xmlns:p14="http://schemas.microsoft.com/office/powerpoint/2010/main" val="3546642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Transport - What might drive our energy consumption in rail?</a:t>
            </a:r>
          </a:p>
          <a:p>
            <a:endParaRPr lang="en-US" dirty="0"/>
          </a:p>
          <a:p>
            <a:r>
              <a:rPr lang="mi-NZ" dirty="0"/>
              <a:t>Fuel consumption decreases in both scenarios through to 2025 before then increasing. </a:t>
            </a:r>
          </a:p>
          <a:p>
            <a:endParaRPr lang="mi-NZ" dirty="0"/>
          </a:p>
          <a:p>
            <a:r>
              <a:rPr lang="mi-NZ" dirty="0"/>
              <a:t>In Kea, demand grows larger than in </a:t>
            </a:r>
            <a:r>
              <a:rPr lang="en-NZ" sz="1800" kern="1200" dirty="0">
                <a:solidFill>
                  <a:srgbClr val="000000"/>
                </a:solidFill>
                <a:latin typeface="Calibri" panose="020F0502020204030204" pitchFamily="34" charset="0"/>
              </a:rPr>
              <a:t>Tūī</a:t>
            </a:r>
            <a:r>
              <a:rPr lang="mi-NZ" dirty="0"/>
              <a:t> due to rail being prioritised as a lower emissions alternative to road transport. In Kea, energy consumption grows to 3.76 PJ in 2050 whereas in </a:t>
            </a:r>
            <a:r>
              <a:rPr lang="en-NZ" sz="1800" kern="1200" dirty="0">
                <a:solidFill>
                  <a:srgbClr val="000000"/>
                </a:solidFill>
                <a:latin typeface="Calibri" panose="020F0502020204030204" pitchFamily="34" charset="0"/>
              </a:rPr>
              <a:t>Tūī</a:t>
            </a:r>
            <a:r>
              <a:rPr lang="mi-NZ" dirty="0"/>
              <a:t> it climbs to 3.35 PJ. </a:t>
            </a:r>
          </a:p>
          <a:p>
            <a:endParaRPr lang="mi-NZ" dirty="0"/>
          </a:p>
          <a:p>
            <a:r>
              <a:rPr lang="mi-NZ" dirty="0"/>
              <a:t>Diesel consumption drops from 2.59 PJ in 2018 to 2.17 PJ in 2030 and only increases slightly to 2.3 PJ by 2050. Most of the increase in energy consumption is met by electricity and biodiesel. Biodiesel plays a small nut growing role in Kea, accounting for 9% of energy consumption by 2050.  </a:t>
            </a:r>
          </a:p>
          <a:p>
            <a:endParaRPr lang="mi-NZ" dirty="0"/>
          </a:p>
          <a:p>
            <a:r>
              <a:rPr lang="en-NZ" sz="1800" kern="1200" dirty="0">
                <a:solidFill>
                  <a:srgbClr val="000000"/>
                </a:solidFill>
                <a:latin typeface="Calibri" panose="020F0502020204030204" pitchFamily="34" charset="0"/>
              </a:rPr>
              <a:t>Tūī</a:t>
            </a:r>
            <a:r>
              <a:rPr lang="mi-NZ" dirty="0"/>
              <a:t> on the other hand does not have biodiesel as a part of the energy mix, relying on diesel and electricity. Diesel consumption is slightly higher in </a:t>
            </a:r>
            <a:r>
              <a:rPr lang="en-NZ" sz="1800" kern="1200" dirty="0">
                <a:solidFill>
                  <a:srgbClr val="000000"/>
                </a:solidFill>
                <a:latin typeface="Calibri" panose="020F0502020204030204" pitchFamily="34" charset="0"/>
              </a:rPr>
              <a:t>Tūī</a:t>
            </a:r>
            <a:r>
              <a:rPr lang="mi-NZ" dirty="0"/>
              <a:t> by 2050 at 2.49 PJ compared to 2.3PJ in Kea, and electricity consumption by 2050 is lower at 0.86 PJ compared to 1.12 PJ in Kea. This means that in 2050, fossil fuels will still make up a much larger percentage of the energy use mix at 74% in </a:t>
            </a:r>
            <a:r>
              <a:rPr lang="en-NZ" sz="1800" kern="1200" dirty="0">
                <a:solidFill>
                  <a:srgbClr val="000000"/>
                </a:solidFill>
                <a:latin typeface="Calibri" panose="020F0502020204030204" pitchFamily="34" charset="0"/>
              </a:rPr>
              <a:t>Tūī</a:t>
            </a:r>
            <a:r>
              <a:rPr lang="mi-NZ" dirty="0"/>
              <a:t> compared to only 61% fossil fuels in Kea.</a:t>
            </a:r>
          </a:p>
          <a:p>
            <a:endParaRPr lang="mi-NZ" dirty="0"/>
          </a:p>
          <a:p>
            <a:r>
              <a:rPr lang="en-US" dirty="0"/>
              <a:t>Overall emissions increase in both Kea and </a:t>
            </a:r>
            <a:r>
              <a:rPr lang="en-NZ" sz="1800" kern="1200" dirty="0">
                <a:solidFill>
                  <a:srgbClr val="000000"/>
                </a:solidFill>
                <a:latin typeface="Calibri" panose="020F0502020204030204" pitchFamily="34" charset="0"/>
              </a:rPr>
              <a:t>Tūī</a:t>
            </a:r>
            <a:r>
              <a:rPr lang="en-US" dirty="0"/>
              <a:t>, as demand and consumption of diesel increases. Emissions decrease from 2018 levels of 0.18 Mt CO2-e to 0.15 </a:t>
            </a:r>
            <a:r>
              <a:rPr lang="en-US" b="0" dirty="0"/>
              <a:t>Mt CO2-e</a:t>
            </a:r>
            <a:r>
              <a:rPr lang="en-US" dirty="0"/>
              <a:t> in Kea and 0.13 Mt CO2-e in </a:t>
            </a:r>
            <a:r>
              <a:rPr lang="en-NZ" sz="1800" kern="1200" dirty="0">
                <a:solidFill>
                  <a:srgbClr val="000000"/>
                </a:solidFill>
                <a:latin typeface="Calibri" panose="020F0502020204030204" pitchFamily="34" charset="0"/>
              </a:rPr>
              <a:t>Tūī</a:t>
            </a:r>
            <a:r>
              <a:rPr lang="en-US" dirty="0"/>
              <a:t> by 2030. By 2050, emissions in Kea grow back to 0.18 Mt CO2-e and Mt CO2-e in </a:t>
            </a:r>
            <a:r>
              <a:rPr lang="en-NZ" sz="1800" kern="1200" dirty="0">
                <a:solidFill>
                  <a:srgbClr val="000000"/>
                </a:solidFill>
                <a:latin typeface="Calibri" panose="020F0502020204030204" pitchFamily="34" charset="0"/>
              </a:rPr>
              <a:t>Tūī</a:t>
            </a:r>
            <a:r>
              <a:rPr lang="en-US" dirty="0"/>
              <a:t>. Higher emissions in Kea are attributed to higher demand for rail travel through mode shift away from road transport. </a:t>
            </a:r>
          </a:p>
          <a:p>
            <a:endParaRPr lang="en-US" dirty="0"/>
          </a:p>
          <a:p>
            <a:r>
              <a:rPr lang="en-US" dirty="0"/>
              <a:t>The rail sector shows opportunities to offset emissions through the introduction of biofuels. This can be seen in Kea where there are significant offsets through the introduction of biofuels which absorb carbon as they are grown. By 2050, biofuels in Kea will offset emissions by 14% and resulting in net emissions in Kea that are lower than Tūī despite higher fuel consumption. </a:t>
            </a:r>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26</a:t>
            </a:fld>
            <a:endParaRPr lang="en-NZ"/>
          </a:p>
        </p:txBody>
      </p:sp>
    </p:spTree>
    <p:extLst>
      <p:ext uri="{BB962C8B-B14F-4D97-AF65-F5344CB8AC3E}">
        <p14:creationId xmlns:p14="http://schemas.microsoft.com/office/powerpoint/2010/main" val="334826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4</a:t>
            </a:fld>
            <a:endParaRPr lang="en-NZ"/>
          </a:p>
        </p:txBody>
      </p:sp>
    </p:spTree>
    <p:extLst>
      <p:ext uri="{BB962C8B-B14F-4D97-AF65-F5344CB8AC3E}">
        <p14:creationId xmlns:p14="http://schemas.microsoft.com/office/powerpoint/2010/main" val="137337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Transport- What is the role of demand reduction for areas that are difficult to </a:t>
            </a:r>
            <a:r>
              <a:rPr lang="en-US" b="1" dirty="0" err="1"/>
              <a:t>decarbonise</a:t>
            </a:r>
            <a:r>
              <a:rPr lang="en-US" b="1" dirty="0"/>
              <a:t>?</a:t>
            </a:r>
          </a:p>
          <a:p>
            <a:endParaRPr lang="en-US" dirty="0"/>
          </a:p>
          <a:p>
            <a:r>
              <a:rPr lang="mi-NZ" dirty="0"/>
              <a:t>The aviation industry is an area where decarbonisation is challanging. There are currently no economically viable alternatives to jet fuel for aviation, with biofuels and forms of hydrogen being currently researched to be introduced. </a:t>
            </a:r>
          </a:p>
          <a:p>
            <a:endParaRPr lang="mi-NZ" dirty="0"/>
          </a:p>
          <a:p>
            <a:r>
              <a:rPr lang="mi-NZ" dirty="0"/>
              <a:t>In Kea and </a:t>
            </a:r>
            <a:r>
              <a:rPr lang="en-NZ" sz="1800" kern="1200" dirty="0">
                <a:solidFill>
                  <a:srgbClr val="000000"/>
                </a:solidFill>
                <a:latin typeface="Calibri" panose="020F0502020204030204" pitchFamily="34" charset="0"/>
              </a:rPr>
              <a:t>Tūī</a:t>
            </a:r>
            <a:r>
              <a:rPr lang="mi-NZ" dirty="0"/>
              <a:t>, demand management results in differences in fuel consumption and therefore emissions. In Kea, consumption continues to grow from 2018 levels to peak in 2040 and fall slightly to 99.2 PJ in 2050. This is caused by reduction in demand for air travel as modeshift to lower emissions travel such as by train for short trips is encouraged. This differs to </a:t>
            </a:r>
            <a:r>
              <a:rPr lang="en-NZ" sz="1800" kern="1200" dirty="0">
                <a:solidFill>
                  <a:srgbClr val="000000"/>
                </a:solidFill>
                <a:latin typeface="Calibri" panose="020F0502020204030204" pitchFamily="34" charset="0"/>
              </a:rPr>
              <a:t>Tūī</a:t>
            </a:r>
            <a:r>
              <a:rPr lang="mi-NZ" dirty="0"/>
              <a:t> where demand for jet travel continues to increase at a steady rate, resulting in 50% more fuel consumption at 150 PJ by </a:t>
            </a:r>
            <a:r>
              <a:rPr lang="en-NZ" noProof="0" dirty="0"/>
              <a:t>2050.</a:t>
            </a:r>
            <a:endParaRPr lang="mi-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27</a:t>
            </a:fld>
            <a:endParaRPr lang="en-NZ"/>
          </a:p>
        </p:txBody>
      </p:sp>
    </p:spTree>
    <p:extLst>
      <p:ext uri="{BB962C8B-B14F-4D97-AF65-F5344CB8AC3E}">
        <p14:creationId xmlns:p14="http://schemas.microsoft.com/office/powerpoint/2010/main" val="2864610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Agriculture energy emissions - </a:t>
            </a:r>
            <a:r>
              <a:rPr lang="en-US" b="1" dirty="0"/>
              <a:t>How close to zero emissions does the model get?</a:t>
            </a:r>
          </a:p>
          <a:p>
            <a:endParaRPr lang="en-NZ" dirty="0"/>
          </a:p>
          <a:p>
            <a:r>
              <a:rPr lang="en-NZ" dirty="0"/>
              <a:t>Zero energy emissions are not modelled as being reached in this sector by 2050. Both Kea and </a:t>
            </a:r>
            <a:r>
              <a:rPr lang="en-NZ" sz="1800" kern="1200" dirty="0" err="1">
                <a:solidFill>
                  <a:srgbClr val="000000"/>
                </a:solidFill>
                <a:latin typeface="Calibri" panose="020F0502020204030204" pitchFamily="34" charset="0"/>
              </a:rPr>
              <a:t>Tūī</a:t>
            </a:r>
            <a:r>
              <a:rPr lang="en-NZ" dirty="0"/>
              <a:t> have emissions settling around the same mark – Kea at </a:t>
            </a:r>
            <a:r>
              <a:rPr lang="en-NZ" b="0" dirty="0"/>
              <a:t>0.</a:t>
            </a:r>
            <a:r>
              <a:rPr lang="en-NZ" sz="1800" b="0" i="0" u="none" strike="noStrike" dirty="0">
                <a:solidFill>
                  <a:srgbClr val="000000"/>
                </a:solidFill>
                <a:effectLst/>
                <a:latin typeface="Calibri" panose="020F0502020204030204" pitchFamily="34" charset="0"/>
              </a:rPr>
              <a:t>207 </a:t>
            </a:r>
            <a:r>
              <a:rPr lang="en-NZ" b="0" dirty="0"/>
              <a:t>and </a:t>
            </a:r>
            <a:r>
              <a:rPr lang="en-NZ" sz="1800" kern="1200" dirty="0" err="1">
                <a:solidFill>
                  <a:srgbClr val="000000"/>
                </a:solidFill>
                <a:latin typeface="Calibri" panose="020F0502020204030204" pitchFamily="34" charset="0"/>
              </a:rPr>
              <a:t>Tūī</a:t>
            </a:r>
            <a:r>
              <a:rPr lang="en-NZ" b="0" dirty="0"/>
              <a:t> at 0.</a:t>
            </a:r>
            <a:r>
              <a:rPr lang="en-NZ" sz="1800" b="0" i="0" u="none" strike="noStrike" dirty="0">
                <a:solidFill>
                  <a:srgbClr val="000000"/>
                </a:solidFill>
                <a:effectLst/>
                <a:latin typeface="Calibri" panose="020F0502020204030204" pitchFamily="34" charset="0"/>
              </a:rPr>
              <a:t>316 </a:t>
            </a:r>
            <a:r>
              <a:rPr lang="en-NZ" b="0" dirty="0"/>
              <a:t>Mt CO2-e respectively </a:t>
            </a:r>
            <a:r>
              <a:rPr lang="en-NZ" dirty="0"/>
              <a:t>(around 25% or current levels).</a:t>
            </a:r>
          </a:p>
          <a:p>
            <a:endParaRPr lang="en-NZ" dirty="0"/>
          </a:p>
          <a:p>
            <a:r>
              <a:rPr lang="en-NZ" dirty="0"/>
              <a:t>Kea shows a sharper drop in emissions.</a:t>
            </a:r>
          </a:p>
          <a:p>
            <a:endParaRPr lang="en-NZ" dirty="0"/>
          </a:p>
          <a:p>
            <a:r>
              <a:rPr lang="en-NZ" dirty="0"/>
              <a:t>This sector can be significantly decarbonised. Technological development in heavy equipment and farm vehicles could further assist the sector to full decarbonisation.</a:t>
            </a:r>
          </a:p>
        </p:txBody>
      </p:sp>
      <p:sp>
        <p:nvSpPr>
          <p:cNvPr id="4" name="Slide Number Placeholder 3"/>
          <p:cNvSpPr>
            <a:spLocks noGrp="1"/>
          </p:cNvSpPr>
          <p:nvPr>
            <p:ph type="sldNum" sz="quarter" idx="5"/>
          </p:nvPr>
        </p:nvSpPr>
        <p:spPr/>
        <p:txBody>
          <a:bodyPr/>
          <a:lstStyle/>
          <a:p>
            <a:fld id="{A34C63C7-F3A2-4D16-90B7-E6ADCF6C41D3}" type="slidenum">
              <a:rPr lang="en-NZ" smtClean="0"/>
              <a:t>29</a:t>
            </a:fld>
            <a:endParaRPr lang="en-NZ"/>
          </a:p>
        </p:txBody>
      </p:sp>
    </p:spTree>
    <p:extLst>
      <p:ext uri="{BB962C8B-B14F-4D97-AF65-F5344CB8AC3E}">
        <p14:creationId xmlns:p14="http://schemas.microsoft.com/office/powerpoint/2010/main" val="2409275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Agriculture - What technologies might contribute to emission reductions?</a:t>
            </a:r>
            <a:endParaRPr lang="en-GB" b="1" dirty="0"/>
          </a:p>
          <a:p>
            <a:endParaRPr lang="en-GB" dirty="0"/>
          </a:p>
          <a:p>
            <a:r>
              <a:rPr lang="en-GB" dirty="0"/>
              <a:t>Faster technological development under Kea is responsible for the quicker elimination of some emissions sources – notably boilers (light blue) and forestry equipment (teal and dark green). </a:t>
            </a:r>
          </a:p>
          <a:p>
            <a:endParaRPr lang="en-GB" dirty="0"/>
          </a:p>
          <a:p>
            <a:r>
              <a:rPr lang="en-GB" dirty="0"/>
              <a:t>Overall emissions are lower in Kea than </a:t>
            </a:r>
            <a:r>
              <a:rPr lang="en-NZ" sz="1800" kern="1200" dirty="0" err="1">
                <a:solidFill>
                  <a:srgbClr val="000000"/>
                </a:solidFill>
                <a:latin typeface="Calibri" panose="020F0502020204030204" pitchFamily="34" charset="0"/>
              </a:rPr>
              <a:t>Tūī</a:t>
            </a:r>
            <a:r>
              <a:rPr lang="en-GB" dirty="0"/>
              <a:t>. The difference is .109 Mt CO2-e difference by 2050 – as outlined on the previous slide – roughly a third less. Note that all these numbers are small in the scheme of things. </a:t>
            </a:r>
          </a:p>
          <a:p>
            <a:endParaRPr lang="en-GB" dirty="0"/>
          </a:p>
          <a:p>
            <a:r>
              <a:rPr lang="en-GB" dirty="0"/>
              <a:t>The theme between Kea and </a:t>
            </a:r>
            <a:r>
              <a:rPr lang="en-NZ" sz="1800" kern="1200" dirty="0" err="1">
                <a:solidFill>
                  <a:srgbClr val="000000"/>
                </a:solidFill>
                <a:latin typeface="Calibri" panose="020F0502020204030204" pitchFamily="34" charset="0"/>
              </a:rPr>
              <a:t>Tūī</a:t>
            </a:r>
            <a:r>
              <a:rPr lang="en-GB" dirty="0"/>
              <a:t> is that a lack of zero carbon technology for heavy machinery and fishing vessels stands in the way of reaching a zero energy emissions agricultural sector. The faster emissions-reducing tech can be developed, the faster this sector can make a significant contribution. As noted in subsequent slides, hydrogen has the potential to play a useful role here.</a:t>
            </a:r>
          </a:p>
          <a:p>
            <a:r>
              <a:rPr lang="en-GB" dirty="0"/>
              <a:t> </a:t>
            </a:r>
          </a:p>
        </p:txBody>
      </p:sp>
      <p:sp>
        <p:nvSpPr>
          <p:cNvPr id="4" name="Slide Number Placeholder 3"/>
          <p:cNvSpPr>
            <a:spLocks noGrp="1"/>
          </p:cNvSpPr>
          <p:nvPr>
            <p:ph type="sldNum" sz="quarter" idx="5"/>
          </p:nvPr>
        </p:nvSpPr>
        <p:spPr/>
        <p:txBody>
          <a:bodyPr/>
          <a:lstStyle/>
          <a:p>
            <a:fld id="{A34C63C7-F3A2-4D16-90B7-E6ADCF6C41D3}" type="slidenum">
              <a:rPr lang="en-NZ" smtClean="0"/>
              <a:t>30</a:t>
            </a:fld>
            <a:endParaRPr lang="en-NZ"/>
          </a:p>
        </p:txBody>
      </p:sp>
    </p:spTree>
    <p:extLst>
      <p:ext uri="{BB962C8B-B14F-4D97-AF65-F5344CB8AC3E}">
        <p14:creationId xmlns:p14="http://schemas.microsoft.com/office/powerpoint/2010/main" val="2891932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Agriculture - Where might we see emissions sticking around for longer?</a:t>
            </a:r>
          </a:p>
          <a:p>
            <a:endParaRPr lang="en-NZ" dirty="0"/>
          </a:p>
          <a:p>
            <a:r>
              <a:rPr lang="en-NZ" dirty="0"/>
              <a:t>Diesel is the main source of carbon emissions in both Kea and </a:t>
            </a:r>
            <a:r>
              <a:rPr lang="en-NZ" sz="1800" kern="1200" dirty="0" err="1">
                <a:solidFill>
                  <a:srgbClr val="000000"/>
                </a:solidFill>
                <a:latin typeface="Calibri" panose="020F0502020204030204" pitchFamily="34" charset="0"/>
              </a:rPr>
              <a:t>Tūī</a:t>
            </a:r>
            <a:r>
              <a:rPr lang="en-NZ" dirty="0"/>
              <a:t>. This is from a variety of sources, including heavy trucks and farming vehicles (tractors and the like). </a:t>
            </a:r>
          </a:p>
          <a:p>
            <a:endParaRPr lang="en-NZ" dirty="0"/>
          </a:p>
          <a:p>
            <a:r>
              <a:rPr lang="en-NZ" dirty="0"/>
              <a:t>Full decarbonisation in this sector will be reliant on technological development in order to give businesses opportunity. This also includes forestry.</a:t>
            </a:r>
          </a:p>
          <a:p>
            <a:endParaRPr lang="en-NZ" dirty="0"/>
          </a:p>
          <a:p>
            <a:r>
              <a:rPr lang="en-NZ" dirty="0"/>
              <a:t>It is also worth noting that liquid biofuels in these charts are shown as diesel as they are usually combined with an existing fuel. </a:t>
            </a:r>
          </a:p>
          <a:p>
            <a:endParaRPr lang="en-NZ" dirty="0"/>
          </a:p>
          <a:p>
            <a:r>
              <a:rPr lang="en-NZ" dirty="0"/>
              <a:t>Coal is the second most prominent source in the starting point, but is eliminated by 2030 under Kea, and 2040 under </a:t>
            </a:r>
            <a:r>
              <a:rPr lang="en-NZ" sz="1800" kern="1200" dirty="0" err="1">
                <a:solidFill>
                  <a:srgbClr val="000000"/>
                </a:solidFill>
                <a:latin typeface="Calibri" panose="020F0502020204030204" pitchFamily="34" charset="0"/>
              </a:rPr>
              <a:t>Tūī</a:t>
            </a:r>
            <a:r>
              <a:rPr lang="en-NZ" dirty="0"/>
              <a:t>. This is largely as a result of coal boilers being phased out and transitioning to wood as a fuel. Indoor cropping transitioning away from coal/natural gas/diesel to electricity/wood/geothermal also plays a role.</a:t>
            </a:r>
          </a:p>
          <a:p>
            <a:endParaRPr lang="en-NZ" dirty="0"/>
          </a:p>
          <a:p>
            <a:endParaRPr lang="en-NZ" dirty="0"/>
          </a:p>
        </p:txBody>
      </p:sp>
      <p:sp>
        <p:nvSpPr>
          <p:cNvPr id="4" name="Slide Number Placeholder 3"/>
          <p:cNvSpPr>
            <a:spLocks noGrp="1"/>
          </p:cNvSpPr>
          <p:nvPr>
            <p:ph type="sldNum" sz="quarter" idx="5"/>
          </p:nvPr>
        </p:nvSpPr>
        <p:spPr/>
        <p:txBody>
          <a:bodyPr/>
          <a:lstStyle/>
          <a:p>
            <a:fld id="{A34C63C7-F3A2-4D16-90B7-E6ADCF6C41D3}" type="slidenum">
              <a:rPr lang="en-NZ" smtClean="0"/>
              <a:t>31</a:t>
            </a:fld>
            <a:endParaRPr lang="en-NZ"/>
          </a:p>
        </p:txBody>
      </p:sp>
    </p:spTree>
    <p:extLst>
      <p:ext uri="{BB962C8B-B14F-4D97-AF65-F5344CB8AC3E}">
        <p14:creationId xmlns:p14="http://schemas.microsoft.com/office/powerpoint/2010/main" val="3365251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Agriculture - How much energy demand might we see?</a:t>
            </a:r>
          </a:p>
          <a:p>
            <a:endParaRPr lang="en-NZ" b="1" dirty="0"/>
          </a:p>
          <a:p>
            <a:r>
              <a:rPr lang="en-NZ" dirty="0"/>
              <a:t>Total demand under Kea in 2050 is around 12 PJ, and 14 PJ under </a:t>
            </a:r>
            <a:r>
              <a:rPr lang="en-NZ" sz="1800" kern="1200" dirty="0" err="1">
                <a:solidFill>
                  <a:srgbClr val="000000"/>
                </a:solidFill>
                <a:latin typeface="Calibri" panose="020F0502020204030204" pitchFamily="34" charset="0"/>
              </a:rPr>
              <a:t>Tūī</a:t>
            </a:r>
            <a:r>
              <a:rPr lang="en-NZ" dirty="0"/>
              <a:t>. </a:t>
            </a:r>
            <a:r>
              <a:rPr lang="en-NZ" sz="1800" kern="1200" dirty="0" err="1">
                <a:solidFill>
                  <a:srgbClr val="000000"/>
                </a:solidFill>
                <a:latin typeface="Calibri" panose="020F0502020204030204" pitchFamily="34" charset="0"/>
              </a:rPr>
              <a:t>Tūī</a:t>
            </a:r>
            <a:r>
              <a:rPr lang="en-NZ" dirty="0"/>
              <a:t> shows little shift in demand over the course of time.</a:t>
            </a:r>
          </a:p>
          <a:p>
            <a:endParaRPr lang="en-NZ" dirty="0"/>
          </a:p>
          <a:p>
            <a:r>
              <a:rPr lang="en-NZ" dirty="0"/>
              <a:t>Demand is largely met by increasing electrification. Diesel continues to play a role, albeit a smaller one, with hydrogen having an increasing, although still limited role in both scenarios.</a:t>
            </a:r>
          </a:p>
          <a:p>
            <a:endParaRPr lang="en-NZ" dirty="0"/>
          </a:p>
          <a:p>
            <a:r>
              <a:rPr lang="en-NZ" dirty="0"/>
              <a:t>Demand for natural gas and coal extends beyond 2030 in </a:t>
            </a:r>
            <a:r>
              <a:rPr lang="en-NZ" sz="1800" kern="1200" dirty="0" err="1">
                <a:solidFill>
                  <a:srgbClr val="000000"/>
                </a:solidFill>
                <a:latin typeface="Calibri" panose="020F0502020204030204" pitchFamily="34" charset="0"/>
              </a:rPr>
              <a:t>Tūī</a:t>
            </a:r>
            <a:r>
              <a:rPr lang="en-NZ" dirty="0"/>
              <a:t>. This is not the same in Kea, due to faster overall technological development and adoption due to the higher carbon price. </a:t>
            </a:r>
          </a:p>
          <a:p>
            <a:endParaRPr lang="en-NZ" dirty="0"/>
          </a:p>
          <a:p>
            <a:r>
              <a:rPr lang="en-NZ" dirty="0"/>
              <a:t>There is a slow decline in overall agricultural activity in the input assumptions. </a:t>
            </a:r>
          </a:p>
        </p:txBody>
      </p:sp>
      <p:sp>
        <p:nvSpPr>
          <p:cNvPr id="4" name="Slide Number Placeholder 3"/>
          <p:cNvSpPr>
            <a:spLocks noGrp="1"/>
          </p:cNvSpPr>
          <p:nvPr>
            <p:ph type="sldNum" sz="quarter" idx="5"/>
          </p:nvPr>
        </p:nvSpPr>
        <p:spPr/>
        <p:txBody>
          <a:bodyPr/>
          <a:lstStyle/>
          <a:p>
            <a:fld id="{A34C63C7-F3A2-4D16-90B7-E6ADCF6C41D3}" type="slidenum">
              <a:rPr lang="en-NZ" smtClean="0"/>
              <a:t>32</a:t>
            </a:fld>
            <a:endParaRPr lang="en-NZ"/>
          </a:p>
        </p:txBody>
      </p:sp>
    </p:spTree>
    <p:extLst>
      <p:ext uri="{BB962C8B-B14F-4D97-AF65-F5344CB8AC3E}">
        <p14:creationId xmlns:p14="http://schemas.microsoft.com/office/powerpoint/2010/main" val="1426573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Agriculture - What does the model say about the energy sources?</a:t>
            </a:r>
          </a:p>
          <a:p>
            <a:endParaRPr lang="en-NZ" dirty="0"/>
          </a:p>
          <a:p>
            <a:r>
              <a:rPr lang="en-NZ" dirty="0"/>
              <a:t>Neither Kea or </a:t>
            </a:r>
            <a:r>
              <a:rPr lang="en-NZ" sz="1800" kern="1200" dirty="0" err="1">
                <a:solidFill>
                  <a:srgbClr val="000000"/>
                </a:solidFill>
                <a:latin typeface="Calibri" panose="020F0502020204030204" pitchFamily="34" charset="0"/>
              </a:rPr>
              <a:t>Tūī</a:t>
            </a:r>
            <a:r>
              <a:rPr lang="en-NZ" dirty="0"/>
              <a:t> show full consumption of renewable energy. This is largely due to the role of diesel, which ensures the presence of at least some reliance on fossil fuels.</a:t>
            </a:r>
          </a:p>
          <a:p>
            <a:endParaRPr lang="en-NZ" dirty="0"/>
          </a:p>
          <a:p>
            <a:r>
              <a:rPr lang="en-NZ" dirty="0"/>
              <a:t>Demand for renewable energy increases as a percentage of overall demand in both Kea and </a:t>
            </a:r>
            <a:r>
              <a:rPr lang="en-NZ" sz="1800" kern="1200" dirty="0" err="1">
                <a:solidFill>
                  <a:srgbClr val="000000"/>
                </a:solidFill>
                <a:latin typeface="Calibri" panose="020F0502020204030204" pitchFamily="34" charset="0"/>
              </a:rPr>
              <a:t>Tūī</a:t>
            </a:r>
            <a:r>
              <a:rPr lang="en-NZ" dirty="0"/>
              <a:t>, although this process takes longer under the more conservative </a:t>
            </a:r>
            <a:r>
              <a:rPr lang="en-NZ" sz="1800" kern="1200" dirty="0" err="1">
                <a:solidFill>
                  <a:srgbClr val="000000"/>
                </a:solidFill>
                <a:latin typeface="Calibri" panose="020F0502020204030204" pitchFamily="34" charset="0"/>
              </a:rPr>
              <a:t>Tūī</a:t>
            </a:r>
            <a:r>
              <a:rPr lang="en-NZ" dirty="0"/>
              <a:t>. A lack of available renewable heavy machinery technology will be responsible for longer reliance on fossil fuels.</a:t>
            </a:r>
          </a:p>
        </p:txBody>
      </p:sp>
      <p:sp>
        <p:nvSpPr>
          <p:cNvPr id="4" name="Slide Number Placeholder 3"/>
          <p:cNvSpPr>
            <a:spLocks noGrp="1"/>
          </p:cNvSpPr>
          <p:nvPr>
            <p:ph type="sldNum" sz="quarter" idx="5"/>
          </p:nvPr>
        </p:nvSpPr>
        <p:spPr/>
        <p:txBody>
          <a:bodyPr/>
          <a:lstStyle/>
          <a:p>
            <a:fld id="{A34C63C7-F3A2-4D16-90B7-E6ADCF6C41D3}" type="slidenum">
              <a:rPr lang="en-NZ" smtClean="0"/>
              <a:t>33</a:t>
            </a:fld>
            <a:endParaRPr lang="en-NZ"/>
          </a:p>
        </p:txBody>
      </p:sp>
    </p:spTree>
    <p:extLst>
      <p:ext uri="{BB962C8B-B14F-4D97-AF65-F5344CB8AC3E}">
        <p14:creationId xmlns:p14="http://schemas.microsoft.com/office/powerpoint/2010/main" val="230566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Agriculture - What fuels might we be consuming?</a:t>
            </a:r>
          </a:p>
          <a:p>
            <a:endParaRPr lang="en-US" dirty="0"/>
          </a:p>
          <a:p>
            <a:r>
              <a:rPr lang="en-GB" dirty="0"/>
              <a:t>Diesel and electricity continue to be the main sources of fuel for the agricultural sector. There is not a substantial difference in the percentage consumption of these fuels between Kea and </a:t>
            </a:r>
            <a:r>
              <a:rPr lang="en-NZ" sz="1800" kern="1200" dirty="0" err="1">
                <a:solidFill>
                  <a:srgbClr val="000000"/>
                </a:solidFill>
                <a:latin typeface="Calibri" panose="020F0502020204030204" pitchFamily="34" charset="0"/>
              </a:rPr>
              <a:t>Tūī</a:t>
            </a:r>
            <a:r>
              <a:rPr lang="en-GB" dirty="0"/>
              <a:t> at either the 2030 or 2050 intervals.</a:t>
            </a:r>
            <a:endParaRPr lang="en-NZ" dirty="0"/>
          </a:p>
          <a:p>
            <a:endParaRPr lang="en-NZ" dirty="0"/>
          </a:p>
          <a:p>
            <a:r>
              <a:rPr lang="en-NZ" dirty="0"/>
              <a:t>Under Kea in 2030, diesel makes up 53%, with electricity at 38%. These numbers shift to 27% and 51% respectively by 2050.</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Under </a:t>
            </a:r>
            <a:r>
              <a:rPr lang="en-NZ" sz="1800" kern="1200" dirty="0" err="1">
                <a:solidFill>
                  <a:srgbClr val="000000"/>
                </a:solidFill>
                <a:latin typeface="Calibri" panose="020F0502020204030204" pitchFamily="34" charset="0"/>
              </a:rPr>
              <a:t>Tūī</a:t>
            </a:r>
            <a:r>
              <a:rPr lang="en-NZ" dirty="0"/>
              <a:t> in 2030, diesel makes up 49%, with electricity at 32%. These numbers shift to 35% and 53% respectively by 2050.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Hydrogen technology in tractors, skidders, trucks and other heavy vehicles are largely responsible for this shift, in addition to a broad transition away from natural gas, LPG and coal. The development of hydrogen tech in this sector will be crucial to seeing increased reductions in emissions. It is difficult to power such vehicles using electricity due to prohibitive battery weight.</a:t>
            </a:r>
            <a:endParaRPr lang="en-GB" dirty="0"/>
          </a:p>
        </p:txBody>
      </p:sp>
      <p:sp>
        <p:nvSpPr>
          <p:cNvPr id="4" name="Slide Number Placeholder 3"/>
          <p:cNvSpPr>
            <a:spLocks noGrp="1"/>
          </p:cNvSpPr>
          <p:nvPr>
            <p:ph type="sldNum" sz="quarter" idx="5"/>
          </p:nvPr>
        </p:nvSpPr>
        <p:spPr/>
        <p:txBody>
          <a:bodyPr/>
          <a:lstStyle/>
          <a:p>
            <a:fld id="{A34C63C7-F3A2-4D16-90B7-E6ADCF6C41D3}" type="slidenum">
              <a:rPr lang="en-NZ" smtClean="0"/>
              <a:t>34</a:t>
            </a:fld>
            <a:endParaRPr lang="en-NZ"/>
          </a:p>
        </p:txBody>
      </p:sp>
    </p:spTree>
    <p:extLst>
      <p:ext uri="{BB962C8B-B14F-4D97-AF65-F5344CB8AC3E}">
        <p14:creationId xmlns:p14="http://schemas.microsoft.com/office/powerpoint/2010/main" val="2527088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35</a:t>
            </a:fld>
            <a:endParaRPr lang="en-NZ"/>
          </a:p>
        </p:txBody>
      </p:sp>
    </p:spTree>
    <p:extLst>
      <p:ext uri="{BB962C8B-B14F-4D97-AF65-F5344CB8AC3E}">
        <p14:creationId xmlns:p14="http://schemas.microsoft.com/office/powerpoint/2010/main" val="1551071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b="1" dirty="0">
                <a:effectLst/>
                <a:latin typeface="Tahoma" panose="020B0604030504040204" pitchFamily="34" charset="0"/>
                <a:ea typeface="Calibri" panose="020F0502020204030204" pitchFamily="34" charset="0"/>
                <a:cs typeface="Times New Roman" panose="02020603050405020304" pitchFamily="18" charset="0"/>
              </a:rPr>
              <a:t>Industry</a:t>
            </a:r>
            <a:r>
              <a:rPr lang="en-NZ" sz="1200" b="1" dirty="0">
                <a:effectLst/>
                <a:latin typeface="Tahoma" panose="020B0604030504040204" pitchFamily="34" charset="0"/>
                <a:ea typeface="Calibri" panose="020F0502020204030204" pitchFamily="34" charset="0"/>
                <a:cs typeface="Times New Roman" panose="02020603050405020304" pitchFamily="18" charset="0"/>
              </a:rPr>
              <a:t> - </a:t>
            </a:r>
            <a:r>
              <a:rPr lang="en-US" sz="1200" b="1" dirty="0">
                <a:effectLst/>
                <a:latin typeface="Tahoma" panose="020B0604030504040204" pitchFamily="34" charset="0"/>
                <a:ea typeface="Calibri" panose="020F0502020204030204" pitchFamily="34" charset="0"/>
                <a:cs typeface="Times New Roman" panose="02020603050405020304" pitchFamily="18" charset="0"/>
              </a:rPr>
              <a:t>How much industrial </a:t>
            </a:r>
            <a:r>
              <a:rPr lang="en-US" sz="1200" b="1" dirty="0" err="1">
                <a:effectLst/>
                <a:latin typeface="Tahoma" panose="020B0604030504040204" pitchFamily="34" charset="0"/>
                <a:ea typeface="Calibri" panose="020F0502020204030204" pitchFamily="34" charset="0"/>
                <a:cs typeface="Times New Roman" panose="02020603050405020304" pitchFamily="18" charset="0"/>
              </a:rPr>
              <a:t>decarbonisation</a:t>
            </a:r>
            <a:r>
              <a:rPr lang="en-US" sz="1200" b="1" dirty="0">
                <a:effectLst/>
                <a:latin typeface="Tahoma" panose="020B0604030504040204" pitchFamily="34" charset="0"/>
                <a:ea typeface="Calibri" panose="020F0502020204030204" pitchFamily="34" charset="0"/>
                <a:cs typeface="Times New Roman" panose="02020603050405020304" pitchFamily="18" charset="0"/>
              </a:rPr>
              <a:t> does the model show?</a:t>
            </a:r>
          </a:p>
          <a:p>
            <a:pPr>
              <a:lnSpc>
                <a:spcPct val="107000"/>
              </a:lnSpc>
              <a:spcAft>
                <a:spcPts val="800"/>
              </a:spcAft>
            </a:pPr>
            <a:endParaRPr lang="en-NZ" b="1" dirty="0"/>
          </a:p>
          <a:p>
            <a:r>
              <a:rPr lang="en-NZ" dirty="0"/>
              <a:t>Industrial emissions roughly halve in the scenario timeframe, dropping from 6.6 Mt CO2-e to between 2.68 and 3.61 Mt CO2-e in 2050. </a:t>
            </a:r>
          </a:p>
          <a:p>
            <a:endParaRPr lang="en-NZ" dirty="0"/>
          </a:p>
          <a:p>
            <a:r>
              <a:rPr lang="en-NZ" dirty="0"/>
              <a:t>In Kea, emissions mostly reduce between now and 2040 then level off. Some negative emissions are created due to biodiesel production. </a:t>
            </a:r>
          </a:p>
          <a:p>
            <a:endParaRPr lang="en-NZ" dirty="0"/>
          </a:p>
          <a:p>
            <a:r>
              <a:rPr lang="en-NZ" dirty="0"/>
              <a:t>In </a:t>
            </a:r>
            <a:r>
              <a:rPr lang="en-NZ" sz="1800" kern="1200" dirty="0">
                <a:solidFill>
                  <a:srgbClr val="000000"/>
                </a:solidFill>
                <a:latin typeface="Calibri" panose="020F0502020204030204" pitchFamily="34" charset="0"/>
              </a:rPr>
              <a:t>Tūī</a:t>
            </a:r>
            <a:r>
              <a:rPr lang="en-NZ" dirty="0"/>
              <a:t>, emissions remain relatively unchanged until 2040, then decline.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panose="020B0604030504040204" pitchFamily="34" charset="0"/>
                <a:ea typeface="Calibri" panose="020F0502020204030204" pitchFamily="34" charset="0"/>
                <a:cs typeface="Times New Roman" panose="02020603050405020304" pitchFamily="18" charset="0"/>
              </a:rPr>
              <a:t>Faster </a:t>
            </a:r>
            <a:r>
              <a:rPr lang="en-US" sz="1200" dirty="0" err="1">
                <a:effectLst/>
                <a:latin typeface="Tahoma" panose="020B0604030504040204" pitchFamily="34" charset="0"/>
                <a:ea typeface="Calibri" panose="020F0502020204030204" pitchFamily="34" charset="0"/>
                <a:cs typeface="Times New Roman" panose="02020603050405020304" pitchFamily="18" charset="0"/>
              </a:rPr>
              <a:t>decarbonisation</a:t>
            </a:r>
            <a:r>
              <a:rPr lang="en-US" sz="1200" dirty="0">
                <a:effectLst/>
                <a:latin typeface="Tahoma" panose="020B0604030504040204" pitchFamily="34" charset="0"/>
                <a:ea typeface="Calibri" panose="020F0502020204030204" pitchFamily="34" charset="0"/>
                <a:cs typeface="Times New Roman" panose="02020603050405020304" pitchFamily="18" charset="0"/>
              </a:rPr>
              <a:t> is driven by the higher carbon prices assumed in Kea. </a:t>
            </a:r>
            <a:endParaRPr lang="en-NZ"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effectLst/>
                <a:latin typeface="Tahoma" panose="020B0604030504040204" pitchFamily="34" charset="0"/>
                <a:ea typeface="Calibri" panose="020F0502020204030204" pitchFamily="34" charset="0"/>
                <a:cs typeface="Times New Roman" panose="02020603050405020304" pitchFamily="18" charset="0"/>
              </a:rPr>
              <a:t>Residual emissions are from hard-to-abate sectors like steel 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effectLst/>
              <a:latin typeface="Tahoma" panose="020B0604030504040204" pitchFamily="34" charset="0"/>
              <a:ea typeface="Calibri" panose="020F0502020204030204" pitchFamily="34" charset="0"/>
              <a:cs typeface="Times New Roman" panose="02020603050405020304" pitchFamily="18" charset="0"/>
            </a:endParaRPr>
          </a:p>
          <a:p>
            <a:endParaRPr lang="en-NZ" b="0" i="0" dirty="0"/>
          </a:p>
          <a:p>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36</a:t>
            </a:fld>
            <a:endParaRPr lang="en-NZ"/>
          </a:p>
        </p:txBody>
      </p:sp>
    </p:spTree>
    <p:extLst>
      <p:ext uri="{BB962C8B-B14F-4D97-AF65-F5344CB8AC3E}">
        <p14:creationId xmlns:p14="http://schemas.microsoft.com/office/powerpoint/2010/main" val="2080968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Industrial - What might industrial demand look like?</a:t>
            </a:r>
          </a:p>
          <a:p>
            <a:pPr>
              <a:lnSpc>
                <a:spcPct val="107000"/>
              </a:lnSpc>
              <a:spcAft>
                <a:spcPts val="800"/>
              </a:spcAft>
            </a:pPr>
            <a:endParaRPr lang="en-US" sz="1800" b="1" dirty="0">
              <a:effectLst/>
              <a:latin typeface="Tahoma" panose="020B0604030504040204" pitchFamily="34" charset="0"/>
              <a:cs typeface="Times New Roman" panose="02020603050405020304" pitchFamily="18" charset="0"/>
            </a:endParaRPr>
          </a:p>
          <a:p>
            <a:pPr>
              <a:lnSpc>
                <a:spcPct val="107000"/>
              </a:lnSpc>
              <a:spcAft>
                <a:spcPts val="800"/>
              </a:spcAft>
            </a:pPr>
            <a:r>
              <a:rPr lang="en-NZ" dirty="0"/>
              <a:t>The total industrial end-use demand looks quite different in our two scenarios. </a:t>
            </a:r>
          </a:p>
          <a:p>
            <a:pPr>
              <a:lnSpc>
                <a:spcPct val="107000"/>
              </a:lnSpc>
              <a:spcAft>
                <a:spcPts val="800"/>
              </a:spcAft>
            </a:pPr>
            <a:endParaRPr lang="en-NZ" dirty="0"/>
          </a:p>
          <a:p>
            <a:pPr>
              <a:lnSpc>
                <a:spcPct val="107000"/>
              </a:lnSpc>
              <a:spcAft>
                <a:spcPts val="800"/>
              </a:spcAft>
            </a:pPr>
            <a:r>
              <a:rPr lang="en-NZ" dirty="0"/>
              <a:t>Total demand is held below 400PJ until 2050 in Kea. Fossil fuel use drops to 31.5 PJ in 2040, half of its current demand. </a:t>
            </a:r>
          </a:p>
          <a:p>
            <a:pPr>
              <a:lnSpc>
                <a:spcPct val="107000"/>
              </a:lnSpc>
              <a:spcAft>
                <a:spcPts val="800"/>
              </a:spcAft>
            </a:pPr>
            <a:endParaRPr lang="en-NZ" dirty="0"/>
          </a:p>
          <a:p>
            <a:pPr>
              <a:lnSpc>
                <a:spcPct val="107000"/>
              </a:lnSpc>
              <a:spcAft>
                <a:spcPts val="800"/>
              </a:spcAft>
            </a:pPr>
            <a:r>
              <a:rPr lang="en-NZ" dirty="0"/>
              <a:t>Demand for renewable energy sources grows gradually. There is greater growth in </a:t>
            </a:r>
            <a:r>
              <a:rPr lang="en-NZ" sz="1800" kern="1200" dirty="0">
                <a:solidFill>
                  <a:srgbClr val="000000"/>
                </a:solidFill>
                <a:latin typeface="Calibri" panose="020F0502020204030204" pitchFamily="34" charset="0"/>
              </a:rPr>
              <a:t>Tūī</a:t>
            </a:r>
            <a:r>
              <a:rPr lang="en-NZ" dirty="0"/>
              <a:t>, with industrial energy demand jumping to 396 PJ by the first milestone year, 2025, and continuing to increase until 2045.</a:t>
            </a:r>
          </a:p>
          <a:p>
            <a:pPr>
              <a:lnSpc>
                <a:spcPct val="107000"/>
              </a:lnSpc>
              <a:spcAft>
                <a:spcPts val="800"/>
              </a:spcAft>
            </a:pPr>
            <a:endParaRPr lang="en-NZ" dirty="0"/>
          </a:p>
          <a:p>
            <a:pPr>
              <a:lnSpc>
                <a:spcPct val="107000"/>
              </a:lnSpc>
              <a:spcAft>
                <a:spcPts val="800"/>
              </a:spcAft>
            </a:pPr>
            <a:r>
              <a:rPr lang="en-NZ" b="0" i="0" dirty="0"/>
              <a:t>Future industrial end-use demand is generally driven by national or sector-specific GDP projections, taking into consideration any capacity constraints. Kea assumes a low-growth period over the next 10 years with a transition period from 2030 to 2040 followed by higher growth. In contrast, </a:t>
            </a:r>
            <a:r>
              <a:rPr lang="en-NZ" sz="1800" kern="1200" dirty="0">
                <a:solidFill>
                  <a:srgbClr val="000000"/>
                </a:solidFill>
                <a:latin typeface="Calibri" panose="020F0502020204030204" pitchFamily="34" charset="0"/>
              </a:rPr>
              <a:t>Tūī</a:t>
            </a:r>
            <a:r>
              <a:rPr lang="en-NZ" b="0" i="0" dirty="0"/>
              <a:t> assumes higher growth between now and 2030, followed by a 10-year transition period and then lower growth. </a:t>
            </a:r>
          </a:p>
          <a:p>
            <a:pPr>
              <a:lnSpc>
                <a:spcPct val="107000"/>
              </a:lnSpc>
              <a:spcAft>
                <a:spcPts val="800"/>
              </a:spcAft>
            </a:pPr>
            <a:endParaRPr lang="en-NZ" b="0" i="0" dirty="0"/>
          </a:p>
          <a:p>
            <a:pPr>
              <a:lnSpc>
                <a:spcPct val="107000"/>
              </a:lnSpc>
              <a:spcAft>
                <a:spcPts val="800"/>
              </a:spcAft>
            </a:pPr>
            <a:r>
              <a:rPr lang="en-NZ" b="0" i="0" dirty="0"/>
              <a:t>During the low-growth periods wood product manufacturing is assumed to outperform other sectors as timber and associated products become an important domestic and global economy. On the other hand, metal product manufacturing is assumed to under-perform as industry moves away from emissions-heavy energy consumption.</a:t>
            </a:r>
          </a:p>
          <a:p>
            <a:pPr>
              <a:lnSpc>
                <a:spcPct val="107000"/>
              </a:lnSpc>
              <a:spcAft>
                <a:spcPts val="800"/>
              </a:spcAft>
            </a:pPr>
            <a:endParaRPr lang="en-NZ" sz="1200" b="0" i="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200" b="0" i="0" dirty="0">
                <a:effectLst/>
                <a:latin typeface="Tahoma" panose="020B0604030504040204" pitchFamily="34" charset="0"/>
                <a:ea typeface="Calibri" panose="020F0502020204030204" pitchFamily="34" charset="0"/>
                <a:cs typeface="Times New Roman" panose="02020603050405020304" pitchFamily="18" charset="0"/>
              </a:rPr>
              <a:t>The model results show the industrial sector requiring a mix of fuels including some fossil feedstocks. </a:t>
            </a:r>
            <a:r>
              <a:rPr lang="en-NZ" b="0" i="0" dirty="0"/>
              <a:t>A number of sectors move away from fossil fuels altogether. However, hard to abate sectors like steelmaking do not yet have economic alternatives available in the model, and so remain on fossil fuels.</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37</a:t>
            </a:fld>
            <a:endParaRPr lang="en-NZ"/>
          </a:p>
        </p:txBody>
      </p:sp>
    </p:spTree>
    <p:extLst>
      <p:ext uri="{BB962C8B-B14F-4D97-AF65-F5344CB8AC3E}">
        <p14:creationId xmlns:p14="http://schemas.microsoft.com/office/powerpoint/2010/main" val="228296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scenarios show strong reductions in energy emissions. Tūī shows a decline to 10 Mt CO2-e/year in 2050 while Kea is even lower at 6.5 Mt CO2-e/year. Moreover, Kea’s more rapid emissions decrease means that the model output indicates cumulative emissions through to 2050 are nearly 25% lower in Kea than under Tui. </a:t>
            </a:r>
          </a:p>
          <a:p>
            <a:endParaRPr lang="en-NZ" dirty="0"/>
          </a:p>
        </p:txBody>
      </p:sp>
      <p:sp>
        <p:nvSpPr>
          <p:cNvPr id="4" name="Slide Number Placeholder 3"/>
          <p:cNvSpPr>
            <a:spLocks noGrp="1"/>
          </p:cNvSpPr>
          <p:nvPr>
            <p:ph type="sldNum" sz="quarter" idx="5"/>
          </p:nvPr>
        </p:nvSpPr>
        <p:spPr/>
        <p:txBody>
          <a:bodyPr/>
          <a:lstStyle/>
          <a:p>
            <a:fld id="{685CFB99-32BC-48DC-AA4D-07166E0CFCDF}" type="slidenum">
              <a:rPr lang="en-NZ" smtClean="0"/>
              <a:t>7</a:t>
            </a:fld>
            <a:endParaRPr lang="en-NZ"/>
          </a:p>
        </p:txBody>
      </p:sp>
    </p:spTree>
    <p:extLst>
      <p:ext uri="{BB962C8B-B14F-4D97-AF65-F5344CB8AC3E}">
        <p14:creationId xmlns:p14="http://schemas.microsoft.com/office/powerpoint/2010/main" val="3557222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Industrial- What fuels might industry use?</a:t>
            </a:r>
          </a:p>
          <a:p>
            <a:pPr>
              <a:lnSpc>
                <a:spcPct val="107000"/>
              </a:lnSpc>
              <a:spcAft>
                <a:spcPts val="800"/>
              </a:spcAft>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t>Overall fuel consumption decreases in Kea until 2035, dropping from 202PJ to 165PJ as industry switches to more fuel-efficient options. Drop-in diesel is used from 2045 onwards as it becomes an economically viable option. In </a:t>
            </a:r>
            <a:r>
              <a:rPr lang="en-NZ" sz="1800" kern="1200" dirty="0">
                <a:solidFill>
                  <a:srgbClr val="000000"/>
                </a:solidFill>
                <a:latin typeface="Calibri" panose="020F0502020204030204" pitchFamily="34" charset="0"/>
              </a:rPr>
              <a:t>Tūī</a:t>
            </a:r>
            <a:r>
              <a:rPr lang="en-NZ" b="0" i="0" dirty="0"/>
              <a:t>, higher natural gas and coal consumption continue as important feedstocks for industry</a:t>
            </a:r>
            <a:r>
              <a:rPr lang="en-NZ" b="1" i="0" dirty="0"/>
              <a:t>. </a:t>
            </a:r>
          </a:p>
          <a:p>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t>Natural gas consumption falls in both scenarios, from 57 PJ to 16 PJ (Kea) and 22 PJ (</a:t>
            </a:r>
            <a:r>
              <a:rPr lang="en-NZ" sz="1800" kern="1200" dirty="0">
                <a:solidFill>
                  <a:srgbClr val="000000"/>
                </a:solidFill>
                <a:latin typeface="Calibri" panose="020F0502020204030204" pitchFamily="34" charset="0"/>
              </a:rPr>
              <a:t>Tūī</a:t>
            </a:r>
            <a:r>
              <a:rPr lang="en-NZ" b="0" i="0" dirty="0"/>
              <a:t>) by 2050. This is largely driven by the loss of methanol production in New Zealand in 2032 in Kea and 2047 in </a:t>
            </a:r>
            <a:r>
              <a:rPr lang="en-NZ" sz="1800" kern="1200" dirty="0">
                <a:solidFill>
                  <a:srgbClr val="000000"/>
                </a:solidFill>
                <a:latin typeface="Calibri" panose="020F0502020204030204" pitchFamily="34" charset="0"/>
              </a:rPr>
              <a:t>Tūī</a:t>
            </a:r>
            <a:r>
              <a:rPr lang="en-NZ" b="0" i="0" dirty="0"/>
              <a:t>, due to increasing carbon prices and dwindling access to gas supply. Under Kea, the use of natural gas for methanol and dairy product manufacturing would end by 2035, while in </a:t>
            </a:r>
            <a:r>
              <a:rPr lang="en-NZ" sz="1800" kern="1200" dirty="0">
                <a:solidFill>
                  <a:srgbClr val="000000"/>
                </a:solidFill>
                <a:latin typeface="Calibri" panose="020F0502020204030204" pitchFamily="34" charset="0"/>
              </a:rPr>
              <a:t>Tūī</a:t>
            </a:r>
            <a:r>
              <a:rPr lang="en-NZ" b="0" i="0" dirty="0"/>
              <a:t> gas use continues until 2045 for methanol production, and 2050 for dairy product manufacture. Gas would also be removed from refining under Kea but would continue in </a:t>
            </a:r>
            <a:r>
              <a:rPr lang="en-NZ" sz="1800" kern="1200" dirty="0">
                <a:solidFill>
                  <a:srgbClr val="000000"/>
                </a:solidFill>
                <a:latin typeface="Calibri" panose="020F0502020204030204" pitchFamily="34" charset="0"/>
              </a:rPr>
              <a:t>Tūī</a:t>
            </a:r>
            <a:r>
              <a:rPr lang="en-NZ" b="0"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t>Coal consumption is reduced from providing 20 PJ currently down to 1.6-2.5 PJ in 2050. Coal is removed from dairy product manufacturing, other food processing and wood product manufacture by 2030 in Kea, and 2040 in </a:t>
            </a:r>
            <a:r>
              <a:rPr lang="en-NZ" sz="1800" kern="1200" dirty="0">
                <a:solidFill>
                  <a:srgbClr val="000000"/>
                </a:solidFill>
                <a:latin typeface="Calibri" panose="020F0502020204030204" pitchFamily="34" charset="0"/>
              </a:rPr>
              <a:t>Tūī</a:t>
            </a:r>
            <a:r>
              <a:rPr lang="en-NZ" b="0" i="0" dirty="0"/>
              <a:t>. </a:t>
            </a:r>
          </a:p>
          <a:p>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38</a:t>
            </a:fld>
            <a:endParaRPr lang="en-NZ"/>
          </a:p>
        </p:txBody>
      </p:sp>
    </p:spTree>
    <p:extLst>
      <p:ext uri="{BB962C8B-B14F-4D97-AF65-F5344CB8AC3E}">
        <p14:creationId xmlns:p14="http://schemas.microsoft.com/office/powerpoint/2010/main" val="4092234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Industrial - What sectors might fully </a:t>
            </a:r>
            <a:r>
              <a:rPr lang="en-US" sz="1800" b="1" dirty="0" err="1">
                <a:effectLst/>
                <a:latin typeface="Tahoma" panose="020B0604030504040204" pitchFamily="34" charset="0"/>
                <a:ea typeface="Calibri" panose="020F0502020204030204" pitchFamily="34" charset="0"/>
                <a:cs typeface="Times New Roman" panose="02020603050405020304" pitchFamily="18" charset="0"/>
              </a:rPr>
              <a:t>decarbonise</a:t>
            </a:r>
            <a:r>
              <a:rPr lang="en-US" sz="1800" b="1" dirty="0">
                <a:effectLst/>
                <a:latin typeface="Tahoma" panose="020B060403050404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sz="1800" b="1"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dirty="0"/>
              <a:t>Emissions reductions are largely due </a:t>
            </a:r>
            <a:r>
              <a:rPr lang="en-NZ" b="0" i="0" dirty="0"/>
              <a:t>to the removal of coal and reduction of gas use by the sector. </a:t>
            </a:r>
          </a:p>
          <a:p>
            <a:pPr>
              <a:lnSpc>
                <a:spcPct val="107000"/>
              </a:lnSpc>
              <a:spcAft>
                <a:spcPts val="800"/>
              </a:spcAft>
            </a:pPr>
            <a:endParaRPr lang="en-NZ" dirty="0"/>
          </a:p>
          <a:p>
            <a:pPr>
              <a:lnSpc>
                <a:spcPct val="107000"/>
              </a:lnSpc>
              <a:spcAft>
                <a:spcPts val="800"/>
              </a:spcAft>
            </a:pPr>
            <a:r>
              <a:rPr lang="en-NZ" dirty="0"/>
              <a:t>A gradual growth in construction and mining emissions is offset by significant emissions reductions associated with the manufacture of dairy products driven by a significant reduction in the use of coal.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r>
              <a:rPr lang="en-NZ" dirty="0"/>
              <a:t>As natural gas and coal are removed from dairy product manufacturing, emissions from this subsector drop from 1.7 Mt CO2-e today, to zero in 2035 in Kea, and zero in 2055 under in Tūī. However, emissions for some subsectors including construction, mining  and wood product manufacturing are expected to rise. This is mainly due to a lack of low emissions technologies modelled in these sectors so far. </a:t>
            </a:r>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39</a:t>
            </a:fld>
            <a:endParaRPr lang="en-NZ"/>
          </a:p>
        </p:txBody>
      </p:sp>
    </p:spTree>
    <p:extLst>
      <p:ext uri="{BB962C8B-B14F-4D97-AF65-F5344CB8AC3E}">
        <p14:creationId xmlns:p14="http://schemas.microsoft.com/office/powerpoint/2010/main" val="946456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Industrial- Which technologies </a:t>
            </a:r>
            <a:r>
              <a:rPr lang="en-US" sz="1800" b="1" dirty="0" err="1">
                <a:effectLst/>
                <a:latin typeface="Tahoma" panose="020B0604030504040204" pitchFamily="34" charset="0"/>
                <a:ea typeface="Calibri" panose="020F0502020204030204" pitchFamily="34" charset="0"/>
                <a:cs typeface="Times New Roman" panose="02020603050405020304" pitchFamily="18" charset="0"/>
              </a:rPr>
              <a:t>decarbonise</a:t>
            </a:r>
            <a:r>
              <a:rPr lang="en-US" sz="1800" b="1" dirty="0">
                <a:effectLst/>
                <a:latin typeface="Tahoma" panose="020B0604030504040204" pitchFamily="34" charset="0"/>
                <a:ea typeface="Calibri" panose="020F0502020204030204" pitchFamily="34" charset="0"/>
                <a:cs typeface="Times New Roman" panose="02020603050405020304" pitchFamily="18" charset="0"/>
              </a:rPr>
              <a:t> more readily?</a:t>
            </a:r>
          </a:p>
          <a:p>
            <a:pPr>
              <a:lnSpc>
                <a:spcPct val="107000"/>
              </a:lnSpc>
              <a:spcAft>
                <a:spcPts val="800"/>
              </a:spcAft>
            </a:pPr>
            <a:br>
              <a:rPr lang="en-US" sz="1800" b="1" dirty="0">
                <a:effectLst/>
                <a:latin typeface="Tahoma" panose="020B0604030504040204" pitchFamily="34" charset="0"/>
                <a:ea typeface="Calibri" panose="020F0502020204030204" pitchFamily="34" charset="0"/>
                <a:cs typeface="Times New Roman" panose="02020603050405020304" pitchFamily="18" charset="0"/>
              </a:rPr>
            </a:br>
            <a:r>
              <a:rPr lang="en-NZ" dirty="0"/>
              <a:t>The largest reductions in industrial sector are from heating and cooling systems. In Kea, heating and cooling drops from producing 5 Mt CO2-e to 0.8 Mt CO2-e in 2050. Similarly, heating and cooling technology emissions drop to 1 Mt CO2-e in </a:t>
            </a:r>
            <a:r>
              <a:rPr lang="en-NZ" sz="1800" kern="1200" dirty="0">
                <a:solidFill>
                  <a:srgbClr val="000000"/>
                </a:solidFill>
                <a:latin typeface="Calibri" panose="020F0502020204030204" pitchFamily="34" charset="0"/>
              </a:rPr>
              <a:t>Tūī</a:t>
            </a:r>
            <a:r>
              <a:rPr lang="en-NZ" dirty="0"/>
              <a:t>. </a:t>
            </a:r>
          </a:p>
          <a:p>
            <a:pPr>
              <a:lnSpc>
                <a:spcPct val="107000"/>
              </a:lnSpc>
              <a:spcAft>
                <a:spcPts val="800"/>
              </a:spcAft>
            </a:pPr>
            <a:endParaRPr lang="en-NZ" b="0" i="0" dirty="0"/>
          </a:p>
          <a:p>
            <a:pPr>
              <a:lnSpc>
                <a:spcPct val="107000"/>
              </a:lnSpc>
              <a:spcAft>
                <a:spcPts val="800"/>
              </a:spcAft>
            </a:pPr>
            <a:r>
              <a:rPr lang="en-NZ" b="0" i="0" dirty="0"/>
              <a:t>This is largely driven by reduced emissions from boilers as industry selects lower emission fuel sources.</a:t>
            </a:r>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40</a:t>
            </a:fld>
            <a:endParaRPr lang="en-NZ"/>
          </a:p>
        </p:txBody>
      </p:sp>
    </p:spTree>
    <p:extLst>
      <p:ext uri="{BB962C8B-B14F-4D97-AF65-F5344CB8AC3E}">
        <p14:creationId xmlns:p14="http://schemas.microsoft.com/office/powerpoint/2010/main" val="719085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Tahoma" panose="020B0604030504040204" pitchFamily="34" charset="0"/>
                <a:ea typeface="Calibri" panose="020F0502020204030204" pitchFamily="34" charset="0"/>
                <a:cs typeface="Times New Roman" panose="02020603050405020304" pitchFamily="18" charset="0"/>
              </a:rPr>
              <a:t>Industrial - What are the trade-offs and choices?</a:t>
            </a:r>
          </a:p>
          <a:p>
            <a:pPr>
              <a:lnSpc>
                <a:spcPct val="107000"/>
              </a:lnSpc>
              <a:spcAft>
                <a:spcPts val="800"/>
              </a:spcAft>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 Kea, GDP growth slows, building again from 2050 onwards. The carbon price increases above the $100 mark by 2030 but industrial emissions reductions are achieved much earlier halving from 6 Mt CO2-e to 3 Mt CO2-e by 2035.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In </a:t>
            </a:r>
            <a:r>
              <a:rPr lang="en-NZ" sz="1800" kern="1200" dirty="0">
                <a:solidFill>
                  <a:srgbClr val="000000"/>
                </a:solidFill>
                <a:latin typeface="Calibri" panose="020F0502020204030204" pitchFamily="34" charset="0"/>
              </a:rPr>
              <a:t>Tūī</a:t>
            </a:r>
            <a:r>
              <a:rPr lang="en-NZ" dirty="0"/>
              <a:t>, the carbon price remains lower for longer, not surpassing the $100 mark until after 2050. However, industrial emissions don’t drop as far or as fast; between 2040 and 2050 emissions reduce from 5.8 Mt CO2-e to 3.6 Mt CO2-e.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GDP growth remains consistent until it is overtaken by Kea in 2050.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NZ" dirty="0"/>
              <a:t>In the industrial sector a faster reduction of emissions is related to earlier closure of local industries, including methanol, aluminium, and refining. </a:t>
            </a:r>
          </a:p>
          <a:p>
            <a:pPr>
              <a:lnSpc>
                <a:spcPct val="107000"/>
              </a:lnSpc>
              <a:spcAft>
                <a:spcPts val="800"/>
              </a:spcAft>
            </a:pPr>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41</a:t>
            </a:fld>
            <a:endParaRPr lang="en-NZ"/>
          </a:p>
        </p:txBody>
      </p:sp>
    </p:spTree>
    <p:extLst>
      <p:ext uri="{BB962C8B-B14F-4D97-AF65-F5344CB8AC3E}">
        <p14:creationId xmlns:p14="http://schemas.microsoft.com/office/powerpoint/2010/main" val="1476849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Commercial - What will end-use demand look like?</a:t>
            </a:r>
          </a:p>
          <a:p>
            <a:endParaRPr lang="en-US" sz="1200" b="1" dirty="0"/>
          </a:p>
          <a:p>
            <a:r>
              <a:rPr lang="mi-NZ" sz="1200" dirty="0"/>
              <a:t>In Kea, demand increases significantly from 2030 onwards, from 7 PJ to 14 PJ. Most of this demand increase is met by electricity, however natural gas and LPG also increase to meet this. This differs from </a:t>
            </a:r>
            <a:r>
              <a:rPr lang="en-NZ" sz="1800" kern="1200" dirty="0" err="1">
                <a:solidFill>
                  <a:srgbClr val="000000"/>
                </a:solidFill>
                <a:latin typeface="Calibri" panose="020F0502020204030204" pitchFamily="34" charset="0"/>
              </a:rPr>
              <a:t>Tūī</a:t>
            </a:r>
            <a:r>
              <a:rPr lang="mi-NZ" sz="1200" dirty="0"/>
              <a:t> where demand levels off at 9 PJ by 2035. This is due to Kea having significant GDP growth in the second half of the scenario, most of which comes from the commercial sector. </a:t>
            </a:r>
          </a:p>
          <a:p>
            <a:endParaRPr lang="mi-NZ" sz="1200" dirty="0"/>
          </a:p>
          <a:p>
            <a:r>
              <a:rPr lang="mi-NZ" sz="1200" dirty="0"/>
              <a:t>Direct use geothermal plays a significant role in this sector, however the geothermal output decreases from 2018 to 2050 in both scenarios, partly due to rising carbon prices affecting the residual GHG emissions from geothermal. </a:t>
            </a:r>
          </a:p>
          <a:p>
            <a:endParaRPr lang="mi-NZ" sz="1200" dirty="0"/>
          </a:p>
          <a:p>
            <a:r>
              <a:rPr lang="mi-NZ" sz="1200" dirty="0"/>
              <a:t>Gas use rises in end uses. </a:t>
            </a:r>
            <a:r>
              <a:rPr lang="en-US" sz="1200" dirty="0"/>
              <a:t>There are economic alternatives to gas available for the model, however, in the model it was cheaper to retain some gas in commercial rather than building more generation. </a:t>
            </a:r>
            <a:endParaRPr lang="mi-NZ" sz="1200" dirty="0"/>
          </a:p>
          <a:p>
            <a:endParaRPr lang="en-NZ" dirty="0"/>
          </a:p>
        </p:txBody>
      </p:sp>
      <p:sp>
        <p:nvSpPr>
          <p:cNvPr id="4" name="Slide Number Placeholder 3"/>
          <p:cNvSpPr>
            <a:spLocks noGrp="1"/>
          </p:cNvSpPr>
          <p:nvPr>
            <p:ph type="sldNum" sz="quarter" idx="5"/>
          </p:nvPr>
        </p:nvSpPr>
        <p:spPr/>
        <p:txBody>
          <a:bodyPr/>
          <a:lstStyle/>
          <a:p>
            <a:fld id="{685CFB99-32BC-48DC-AA4D-07166E0CFCDF}" type="slidenum">
              <a:rPr lang="en-NZ" smtClean="0"/>
              <a:t>43</a:t>
            </a:fld>
            <a:endParaRPr lang="en-NZ"/>
          </a:p>
        </p:txBody>
      </p:sp>
    </p:spTree>
    <p:extLst>
      <p:ext uri="{BB962C8B-B14F-4D97-AF65-F5344CB8AC3E}">
        <p14:creationId xmlns:p14="http://schemas.microsoft.com/office/powerpoint/2010/main" val="576294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b="1" dirty="0"/>
              <a:t>Commercial – Where might we see emissions decrease?</a:t>
            </a:r>
          </a:p>
          <a:p>
            <a:endParaRPr lang="mi-NZ" dirty="0"/>
          </a:p>
          <a:p>
            <a:r>
              <a:rPr lang="mi-NZ" dirty="0"/>
              <a:t>In the commercial sector, the majority of emissions comes from mobile power and heating/cooling. </a:t>
            </a:r>
          </a:p>
          <a:p>
            <a:endParaRPr lang="mi-NZ" dirty="0"/>
          </a:p>
          <a:p>
            <a:r>
              <a:rPr lang="mi-NZ" dirty="0"/>
              <a:t>In both scenarios, emissions fall significantly through to 2050, from 1.0 Mt CO2-e in 2018 to 0.37 Mt CO2-e in Kea and 0.33 Mt CO2-e in </a:t>
            </a:r>
            <a:r>
              <a:rPr lang="en-NZ" sz="1800" kern="1200" dirty="0" err="1">
                <a:solidFill>
                  <a:srgbClr val="000000"/>
                </a:solidFill>
                <a:latin typeface="Calibri" panose="020F0502020204030204" pitchFamily="34" charset="0"/>
              </a:rPr>
              <a:t>Tūī</a:t>
            </a:r>
            <a:r>
              <a:rPr lang="mi-NZ" dirty="0"/>
              <a:t>. </a:t>
            </a:r>
          </a:p>
          <a:p>
            <a:endParaRPr lang="mi-NZ" dirty="0"/>
          </a:p>
          <a:p>
            <a:r>
              <a:rPr lang="mi-NZ" dirty="0"/>
              <a:t>In </a:t>
            </a:r>
            <a:r>
              <a:rPr lang="en-NZ" sz="1800" kern="1200" dirty="0" err="1">
                <a:solidFill>
                  <a:srgbClr val="000000"/>
                </a:solidFill>
                <a:latin typeface="Calibri" panose="020F0502020204030204" pitchFamily="34" charset="0"/>
              </a:rPr>
              <a:t>Tūī</a:t>
            </a:r>
            <a:r>
              <a:rPr lang="mi-NZ" dirty="0"/>
              <a:t>, emissions level off beyond 2050, whereas in Kea they begin to increase again as demand for heating/cooling rises. In Kea, the economy has shifted away from an agricultural, goods-based economy and to a high value products and services economy. This has resulted in increasing energy demand in the commercial sector compared to </a:t>
            </a:r>
            <a:r>
              <a:rPr lang="en-NZ" sz="1800" kern="1200" dirty="0" err="1">
                <a:solidFill>
                  <a:srgbClr val="000000"/>
                </a:solidFill>
                <a:latin typeface="Calibri" panose="020F0502020204030204" pitchFamily="34" charset="0"/>
              </a:rPr>
              <a:t>Tūī</a:t>
            </a:r>
            <a:r>
              <a:rPr lang="mi-NZ" dirty="0"/>
              <a:t> which has an economy that continues to rely on agriculture and industrial production.</a:t>
            </a:r>
          </a:p>
          <a:p>
            <a:endParaRPr lang="mi-NZ" dirty="0"/>
          </a:p>
          <a:p>
            <a:r>
              <a:rPr lang="mi-NZ" dirty="0"/>
              <a:t>Mobile motive power emissions decrease quickly in Kea, from 0.25 Mt CO2-e to 0.02 Mt CO2-e by 2030 and zero by 2050. </a:t>
            </a:r>
            <a:r>
              <a:rPr lang="en-NZ" sz="1800" kern="1200" dirty="0" err="1">
                <a:solidFill>
                  <a:srgbClr val="000000"/>
                </a:solidFill>
                <a:latin typeface="Calibri" panose="020F0502020204030204" pitchFamily="34" charset="0"/>
              </a:rPr>
              <a:t>Tūī</a:t>
            </a:r>
            <a:r>
              <a:rPr lang="mi-NZ" dirty="0"/>
              <a:t> has a slower decrease in emissions to 0.1 Mt CO2-e and zero in 2050. In both scenarios there is a transition to zero emissions vehicles.</a:t>
            </a:r>
          </a:p>
        </p:txBody>
      </p:sp>
      <p:sp>
        <p:nvSpPr>
          <p:cNvPr id="4" name="Slide Number Placeholder 3"/>
          <p:cNvSpPr>
            <a:spLocks noGrp="1"/>
          </p:cNvSpPr>
          <p:nvPr>
            <p:ph type="sldNum" sz="quarter" idx="5"/>
          </p:nvPr>
        </p:nvSpPr>
        <p:spPr/>
        <p:txBody>
          <a:bodyPr/>
          <a:lstStyle/>
          <a:p>
            <a:fld id="{685CFB99-32BC-48DC-AA4D-07166E0CFCDF}" type="slidenum">
              <a:rPr lang="en-NZ" smtClean="0"/>
              <a:t>44</a:t>
            </a:fld>
            <a:endParaRPr lang="en-NZ"/>
          </a:p>
        </p:txBody>
      </p:sp>
    </p:spTree>
    <p:extLst>
      <p:ext uri="{BB962C8B-B14F-4D97-AF65-F5344CB8AC3E}">
        <p14:creationId xmlns:p14="http://schemas.microsoft.com/office/powerpoint/2010/main" val="3247713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Commercial - What could the emissions footprint in the commercial sector look like?</a:t>
            </a:r>
          </a:p>
          <a:p>
            <a:endParaRPr lang="en-US" sz="1200" dirty="0"/>
          </a:p>
          <a:p>
            <a:r>
              <a:rPr lang="mi-NZ" sz="1200" dirty="0"/>
              <a:t>Overall emissions in the commercial sector decrease rapidly in both scenarios from a peak of 1 Mt CO2-e in 2018 to less than 0.5 Mt CO2-e by 2050. </a:t>
            </a:r>
          </a:p>
          <a:p>
            <a:endParaRPr lang="mi-NZ" sz="1200" dirty="0"/>
          </a:p>
          <a:p>
            <a:r>
              <a:rPr lang="mi-NZ" sz="1200" dirty="0"/>
              <a:t>This is primarily driven by reduction in diesel, petrol, LPG and coal consumption as mobility vehicles electrify and coal heating systems are phased out. In Kea, we see a faster decline in emissions which reach their lowest by 2040 of 0.36 Mt CO2-e before beginning to trend upwards. </a:t>
            </a:r>
          </a:p>
          <a:p>
            <a:r>
              <a:rPr lang="mi-NZ" sz="1200" dirty="0"/>
              <a:t> </a:t>
            </a:r>
          </a:p>
          <a:p>
            <a:r>
              <a:rPr lang="mi-NZ" sz="1200" dirty="0"/>
              <a:t>In Kea, natural gas use initially decreases slightly from 0.45Mt CO2 to 0.39 Mt CO2-e by 2030 and 0.33 Mt CO2-e by 2050 but begins trending upwards again as demand increases. </a:t>
            </a:r>
          </a:p>
          <a:p>
            <a:endParaRPr lang="mi-NZ" sz="1200" dirty="0"/>
          </a:p>
          <a:p>
            <a:r>
              <a:rPr lang="mi-NZ" sz="1200" dirty="0"/>
              <a:t>This contrasts to </a:t>
            </a:r>
            <a:r>
              <a:rPr lang="en-NZ" sz="1800" kern="1200" dirty="0" err="1">
                <a:solidFill>
                  <a:srgbClr val="000000"/>
                </a:solidFill>
                <a:latin typeface="Calibri" panose="020F0502020204030204" pitchFamily="34" charset="0"/>
              </a:rPr>
              <a:t>Tūī</a:t>
            </a:r>
            <a:r>
              <a:rPr lang="mi-NZ" sz="1200" dirty="0"/>
              <a:t>, which sees emissions continue to stay around 0.45 Mt CO2-e through to 2030 before more rapidly decreasing to 0.29 Mt CO2-e by 2050 and levelling off. This is due to rising demand in the later time-steps for Kea, particularly for end-uses without a modelled effective low emissions alterantive.</a:t>
            </a:r>
          </a:p>
          <a:p>
            <a:endParaRPr lang="en-NZ" dirty="0"/>
          </a:p>
        </p:txBody>
      </p:sp>
      <p:sp>
        <p:nvSpPr>
          <p:cNvPr id="4" name="Slide Number Placeholder 3"/>
          <p:cNvSpPr>
            <a:spLocks noGrp="1"/>
          </p:cNvSpPr>
          <p:nvPr>
            <p:ph type="sldNum" sz="quarter" idx="5"/>
          </p:nvPr>
        </p:nvSpPr>
        <p:spPr/>
        <p:txBody>
          <a:bodyPr/>
          <a:lstStyle/>
          <a:p>
            <a:fld id="{685CFB99-32BC-48DC-AA4D-07166E0CFCDF}" type="slidenum">
              <a:rPr lang="en-NZ" smtClean="0"/>
              <a:t>45</a:t>
            </a:fld>
            <a:endParaRPr lang="en-NZ"/>
          </a:p>
        </p:txBody>
      </p:sp>
    </p:spTree>
    <p:extLst>
      <p:ext uri="{BB962C8B-B14F-4D97-AF65-F5344CB8AC3E}">
        <p14:creationId xmlns:p14="http://schemas.microsoft.com/office/powerpoint/2010/main" val="2371211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Commercial - How might we manage increasing demand? </a:t>
            </a:r>
          </a:p>
          <a:p>
            <a:endParaRPr lang="en-US" sz="1200" dirty="0"/>
          </a:p>
          <a:p>
            <a:r>
              <a:rPr lang="mi-NZ" sz="1200" dirty="0"/>
              <a:t>The majority of fuel consumption in office blocks for both scenarios already comes from electricity. A significant proportion of fuel consumption is from diesel for transport, but this reduces to zero by 2030 in Kea and 2040 in </a:t>
            </a:r>
            <a:r>
              <a:rPr lang="en-NZ" sz="1800" kern="1200" dirty="0" err="1">
                <a:solidFill>
                  <a:srgbClr val="000000"/>
                </a:solidFill>
                <a:latin typeface="Calibri" panose="020F0502020204030204" pitchFamily="34" charset="0"/>
              </a:rPr>
              <a:t>Tūī</a:t>
            </a:r>
            <a:r>
              <a:rPr lang="mi-NZ" sz="1200" dirty="0"/>
              <a:t>. This is driven by increasing carbon prices and lowering costs of electric vehicles making them more attractive options for transport. </a:t>
            </a:r>
          </a:p>
          <a:p>
            <a:endParaRPr lang="mi-NZ" sz="1200" dirty="0"/>
          </a:p>
          <a:p>
            <a:r>
              <a:rPr lang="mi-NZ" sz="1200" dirty="0"/>
              <a:t>Increasing demand is met by electricity, rather than fossil fuels. Some fossil fuels however, (LPG and natural gas), remain in the system in both scenarios for water heating.</a:t>
            </a:r>
          </a:p>
        </p:txBody>
      </p:sp>
      <p:sp>
        <p:nvSpPr>
          <p:cNvPr id="4" name="Slide Number Placeholder 3"/>
          <p:cNvSpPr>
            <a:spLocks noGrp="1"/>
          </p:cNvSpPr>
          <p:nvPr>
            <p:ph type="sldNum" sz="quarter" idx="5"/>
          </p:nvPr>
        </p:nvSpPr>
        <p:spPr/>
        <p:txBody>
          <a:bodyPr/>
          <a:lstStyle/>
          <a:p>
            <a:fld id="{685CFB99-32BC-48DC-AA4D-07166E0CFCDF}" type="slidenum">
              <a:rPr lang="en-NZ" smtClean="0"/>
              <a:t>46</a:t>
            </a:fld>
            <a:endParaRPr lang="en-NZ"/>
          </a:p>
        </p:txBody>
      </p:sp>
    </p:spTree>
    <p:extLst>
      <p:ext uri="{BB962C8B-B14F-4D97-AF65-F5344CB8AC3E}">
        <p14:creationId xmlns:p14="http://schemas.microsoft.com/office/powerpoint/2010/main" val="3602742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Residential - What energy sources might we use at home?</a:t>
            </a:r>
          </a:p>
          <a:p>
            <a:endParaRPr lang="en-US" dirty="0"/>
          </a:p>
          <a:p>
            <a:r>
              <a:rPr lang="mi-NZ" dirty="0"/>
              <a:t>In both scenarios, the overall fuel consumption is relatively steady, despite increasing population, and plateaus at around 70 PJ of energy consumption by 2050. This is already mostly met by electricity and is 100% electric from 2040. </a:t>
            </a:r>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48</a:t>
            </a:fld>
            <a:endParaRPr lang="en-NZ"/>
          </a:p>
        </p:txBody>
      </p:sp>
    </p:spTree>
    <p:extLst>
      <p:ext uri="{BB962C8B-B14F-4D97-AF65-F5344CB8AC3E}">
        <p14:creationId xmlns:p14="http://schemas.microsoft.com/office/powerpoint/2010/main" val="1202225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Residential - What is the potential for homes to reduce carbon emissions? </a:t>
            </a:r>
            <a:br>
              <a:rPr lang="en-US" b="1" dirty="0"/>
            </a:br>
            <a:endParaRPr lang="en-US" b="1" dirty="0"/>
          </a:p>
          <a:p>
            <a:r>
              <a:rPr lang="en-US" b="0" dirty="0"/>
              <a:t>There is little difference in the distribution of fossil fuel and renewable demand between Kea and </a:t>
            </a:r>
            <a:r>
              <a:rPr lang="en-NZ" sz="1800" kern="1200" dirty="0">
                <a:solidFill>
                  <a:srgbClr val="000000"/>
                </a:solidFill>
                <a:latin typeface="Calibri" panose="020F0502020204030204" pitchFamily="34" charset="0"/>
              </a:rPr>
              <a:t>Tūī</a:t>
            </a:r>
            <a:r>
              <a:rPr lang="en-US" b="0" dirty="0"/>
              <a:t> for residential energy and both scenarios are zero emissions in 2040. Renewable electricity already makes up 90% of residential energy consumption. Most emissions in the residential sector come from cooking and heating (for both water and space). This provides tangible areas where </a:t>
            </a:r>
            <a:r>
              <a:rPr lang="en-US" b="0" dirty="0" err="1"/>
              <a:t>decarbonisation</a:t>
            </a:r>
            <a:r>
              <a:rPr lang="en-US" b="0" dirty="0"/>
              <a:t> can be targeted. Wood is considered as a renewable fuel and is used for heating in burners but will be phased out by 2040 in both scenarios. </a:t>
            </a:r>
          </a:p>
          <a:p>
            <a:endParaRPr lang="mi-NZ" dirty="0"/>
          </a:p>
          <a:p>
            <a:r>
              <a:rPr lang="mi-NZ" dirty="0"/>
              <a:t>In Kea, decarbonisation initially happens faster, dropping from 0.53 Mt CO2-e to 0.37 Mt CO2-e by 2025 before levelling off until 2035 and then again dropping sharply to zero by 2040. </a:t>
            </a:r>
          </a:p>
          <a:p>
            <a:endParaRPr lang="mi-NZ" dirty="0"/>
          </a:p>
          <a:p>
            <a:r>
              <a:rPr lang="en-NZ" sz="1800" kern="1200" dirty="0">
                <a:solidFill>
                  <a:srgbClr val="000000"/>
                </a:solidFill>
                <a:latin typeface="Calibri" panose="020F0502020204030204" pitchFamily="34" charset="0"/>
              </a:rPr>
              <a:t>Tūī</a:t>
            </a:r>
            <a:r>
              <a:rPr lang="mi-NZ" dirty="0"/>
              <a:t> has a more gradual decrease in emissions, falling to 0.43 Mt CO2-e by 2025 and 0.38 Mt CO2-e in 2030. Emissions in </a:t>
            </a:r>
            <a:r>
              <a:rPr lang="en-NZ" sz="1800" kern="1200" dirty="0">
                <a:solidFill>
                  <a:srgbClr val="000000"/>
                </a:solidFill>
                <a:latin typeface="Calibri" panose="020F0502020204030204" pitchFamily="34" charset="0"/>
              </a:rPr>
              <a:t>Tūī</a:t>
            </a:r>
            <a:r>
              <a:rPr lang="mi-NZ" dirty="0"/>
              <a:t> then quickly fall to zero by 2040. Both coal and LPG emissions reduce at a similar rate in both scenarios, with the difference in decarbonisation profiles due to slower decarbonisation of natural gas. </a:t>
            </a:r>
          </a:p>
          <a:p>
            <a:endParaRPr lang="mi-NZ" dirty="0"/>
          </a:p>
          <a:p>
            <a:r>
              <a:rPr lang="mi-NZ" dirty="0"/>
              <a:t>The decarbonisation timeline for these appliances is based on the assumption that there will be no new fossil fuel powered heating units installed after 2018. As older units reach their projected 20-year lifecycle they will be replaced by electric units and so all are assumed to be phased out by 2040.</a:t>
            </a:r>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49</a:t>
            </a:fld>
            <a:endParaRPr lang="en-NZ"/>
          </a:p>
        </p:txBody>
      </p:sp>
    </p:spTree>
    <p:extLst>
      <p:ext uri="{BB962C8B-B14F-4D97-AF65-F5344CB8AC3E}">
        <p14:creationId xmlns:p14="http://schemas.microsoft.com/office/powerpoint/2010/main" val="242342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 vehicles are strongly featured in the light vehicle fleet. Both scenarios see a transition of the light vehicle fleet from being almost completely fossil-</a:t>
            </a:r>
            <a:r>
              <a:rPr lang="en-US" dirty="0" err="1"/>
              <a:t>fuelled</a:t>
            </a:r>
            <a:r>
              <a:rPr lang="en-US" dirty="0"/>
              <a:t> to being almost completely electric, Kea by 2050 and Tūī by 2055. </a:t>
            </a:r>
          </a:p>
          <a:p>
            <a:endParaRPr lang="en-NZ" dirty="0"/>
          </a:p>
        </p:txBody>
      </p:sp>
      <p:sp>
        <p:nvSpPr>
          <p:cNvPr id="4" name="Slide Number Placeholder 3"/>
          <p:cNvSpPr>
            <a:spLocks noGrp="1"/>
          </p:cNvSpPr>
          <p:nvPr>
            <p:ph type="sldNum" sz="quarter" idx="5"/>
          </p:nvPr>
        </p:nvSpPr>
        <p:spPr/>
        <p:txBody>
          <a:bodyPr/>
          <a:lstStyle/>
          <a:p>
            <a:fld id="{685CFB99-32BC-48DC-AA4D-07166E0CFCDF}" type="slidenum">
              <a:rPr lang="en-NZ" smtClean="0"/>
              <a:t>8</a:t>
            </a:fld>
            <a:endParaRPr lang="en-NZ"/>
          </a:p>
        </p:txBody>
      </p:sp>
    </p:spTree>
    <p:extLst>
      <p:ext uri="{BB962C8B-B14F-4D97-AF65-F5344CB8AC3E}">
        <p14:creationId xmlns:p14="http://schemas.microsoft.com/office/powerpoint/2010/main" val="2468362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Residential - What energy source might we use for heating?</a:t>
            </a:r>
            <a:endParaRPr lang="mi-NZ" b="1" dirty="0"/>
          </a:p>
          <a:p>
            <a:endParaRPr lang="mi-NZ" dirty="0"/>
          </a:p>
          <a:p>
            <a:r>
              <a:rPr lang="mi-NZ" dirty="0"/>
              <a:t>Both scenarios have the same amount of energy provided for by fossil fuels, including a large proportion of energy for heating provided by burning wood which decreases from 6.35 PJ to 4.62 PJ in 2025 for both scenarios.  </a:t>
            </a:r>
          </a:p>
          <a:p>
            <a:endParaRPr lang="mi-NZ" dirty="0"/>
          </a:p>
          <a:p>
            <a:r>
              <a:rPr lang="mi-NZ" dirty="0"/>
              <a:t>In Kea, however, there is a larger increase in electricity consumption to 18.9 PJ in 2035 before falling to 15.8 PJ in 2040 as fossil fuels are phased out. This is not reflected in </a:t>
            </a:r>
            <a:r>
              <a:rPr lang="en-NZ" sz="1800" kern="1200" dirty="0">
                <a:solidFill>
                  <a:srgbClr val="000000"/>
                </a:solidFill>
                <a:latin typeface="Calibri" panose="020F0502020204030204" pitchFamily="34" charset="0"/>
              </a:rPr>
              <a:t>Tūī</a:t>
            </a:r>
            <a:r>
              <a:rPr lang="mi-NZ" dirty="0"/>
              <a:t>, where electrical demand increases steadily to 2040 and levels off at 17PJ at the same time as fossil fuels are phased out. </a:t>
            </a:r>
          </a:p>
          <a:p>
            <a:endParaRPr lang="mi-NZ" dirty="0"/>
          </a:p>
          <a:p>
            <a:r>
              <a:rPr lang="mi-NZ" dirty="0"/>
              <a:t>The higher electricity consumption in Kea before 2040 can be attributed to the assumption that the GDP growth is slower than in </a:t>
            </a:r>
            <a:r>
              <a:rPr lang="en-NZ" sz="1800" kern="1200" dirty="0">
                <a:solidFill>
                  <a:srgbClr val="000000"/>
                </a:solidFill>
                <a:latin typeface="Calibri" panose="020F0502020204030204" pitchFamily="34" charset="0"/>
              </a:rPr>
              <a:t>Tūī</a:t>
            </a:r>
            <a:r>
              <a:rPr lang="mi-NZ" dirty="0"/>
              <a:t>. This results in people choosing less energy efficient appliances and they are not incentivised to switch out aging systems before the end of their life due to the higher capital cost and lower wealth to afford new appliances. </a:t>
            </a:r>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50</a:t>
            </a:fld>
            <a:endParaRPr lang="en-NZ"/>
          </a:p>
        </p:txBody>
      </p:sp>
    </p:spTree>
    <p:extLst>
      <p:ext uri="{BB962C8B-B14F-4D97-AF65-F5344CB8AC3E}">
        <p14:creationId xmlns:p14="http://schemas.microsoft.com/office/powerpoint/2010/main" val="3427617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Residential- What technology might we use in our homes?</a:t>
            </a:r>
          </a:p>
          <a:p>
            <a:endParaRPr lang="en-US" dirty="0"/>
          </a:p>
          <a:p>
            <a:r>
              <a:rPr lang="mi-NZ" dirty="0"/>
              <a:t>Residential energy demand increases as the number of houses nationwide increases, offset to some extent by efficiency gains. </a:t>
            </a:r>
          </a:p>
          <a:p>
            <a:endParaRPr lang="mi-NZ" dirty="0"/>
          </a:p>
          <a:p>
            <a:r>
              <a:rPr lang="mi-NZ" dirty="0"/>
              <a:t>In </a:t>
            </a:r>
            <a:r>
              <a:rPr lang="en-NZ" sz="1800" kern="1200" dirty="0">
                <a:solidFill>
                  <a:srgbClr val="000000"/>
                </a:solidFill>
                <a:latin typeface="Calibri" panose="020F0502020204030204" pitchFamily="34" charset="0"/>
              </a:rPr>
              <a:t>Tūī</a:t>
            </a:r>
            <a:r>
              <a:rPr lang="mi-NZ" dirty="0"/>
              <a:t>, population, and therefore demand increases faster, reaching 88 PJ in 2030 and 93 PJ in 2050, whereas the Kea scenario has slower growth in demand to 81 PJ in 2030 and 91 PJ by 2050. </a:t>
            </a:r>
          </a:p>
          <a:p>
            <a:endParaRPr lang="mi-NZ" dirty="0"/>
          </a:p>
          <a:p>
            <a:r>
              <a:rPr lang="mi-NZ" dirty="0"/>
              <a:t>In both scenarios, coal and gas heaters are phased out and replaced by heatpumps (multi-split) powered by electricity. Multi-split heatpumps increase from zero to 33.9PJ and 37% of the energy demand by 2050. </a:t>
            </a:r>
          </a:p>
          <a:p>
            <a:endParaRPr lang="mi-NZ" dirty="0"/>
          </a:p>
          <a:p>
            <a:r>
              <a:rPr lang="mi-NZ" dirty="0"/>
              <a:t>In both scenarios, burners used for hot water are phased out by 2040 and are replaced by hot water cylinders which increase share of energy demand from 22% to 29% by 2050.</a:t>
            </a:r>
          </a:p>
          <a:p>
            <a:endParaRPr lang="en-US" dirty="0"/>
          </a:p>
          <a:p>
            <a:r>
              <a:rPr lang="en-US" dirty="0"/>
              <a:t>In this model, gas heaters are primarily fueled by natural gas and LPG while burners are fueled by wood or coal. It can be seen that the difference in </a:t>
            </a:r>
            <a:r>
              <a:rPr lang="en-US" dirty="0" err="1"/>
              <a:t>decarbonisation</a:t>
            </a:r>
            <a:r>
              <a:rPr lang="en-US" dirty="0"/>
              <a:t> profiles between Kea and </a:t>
            </a:r>
            <a:r>
              <a:rPr lang="en-NZ" sz="1800" kern="1200" dirty="0">
                <a:solidFill>
                  <a:srgbClr val="000000"/>
                </a:solidFill>
                <a:latin typeface="Calibri" panose="020F0502020204030204" pitchFamily="34" charset="0"/>
              </a:rPr>
              <a:t>Tūī</a:t>
            </a:r>
            <a:r>
              <a:rPr lang="en-US" dirty="0"/>
              <a:t> is due to continued higher use of gas heaters in </a:t>
            </a:r>
            <a:r>
              <a:rPr lang="en-NZ" sz="1800" kern="1200" dirty="0">
                <a:solidFill>
                  <a:srgbClr val="000000"/>
                </a:solidFill>
                <a:latin typeface="Calibri" panose="020F0502020204030204" pitchFamily="34" charset="0"/>
              </a:rPr>
              <a:t>Tūī</a:t>
            </a:r>
            <a:r>
              <a:rPr lang="en-US" dirty="0"/>
              <a:t> while the use of wood burners remains similar between the two scenarios. </a:t>
            </a:r>
          </a:p>
          <a:p>
            <a:endParaRPr lang="mi-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51</a:t>
            </a:fld>
            <a:endParaRPr lang="en-NZ"/>
          </a:p>
        </p:txBody>
      </p:sp>
    </p:spTree>
    <p:extLst>
      <p:ext uri="{BB962C8B-B14F-4D97-AF65-F5344CB8AC3E}">
        <p14:creationId xmlns:p14="http://schemas.microsoft.com/office/powerpoint/2010/main" val="254226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dirty="0">
                <a:effectLst/>
                <a:latin typeface="Calibri" panose="020F0502020204030204" pitchFamily="34" charset="0"/>
                <a:ea typeface="Calibri" panose="020F0502020204030204" pitchFamily="34" charset="0"/>
                <a:cs typeface="Times New Roman" panose="02020603050405020304" pitchFamily="18" charset="0"/>
              </a:rPr>
              <a:t>More efficient technologies increase energy efficiency and decrease energy consumption. For example, road transport energy-use per distance travelled reduces by nearly 80% as a result of EV adoption because EVs are much more efficient than the fossil-fuelled ICE technologies they replace. </a:t>
            </a:r>
            <a:endParaRPr lang="en-NZ" dirty="0"/>
          </a:p>
        </p:txBody>
      </p:sp>
      <p:sp>
        <p:nvSpPr>
          <p:cNvPr id="4" name="Slide Number Placeholder 3"/>
          <p:cNvSpPr>
            <a:spLocks noGrp="1"/>
          </p:cNvSpPr>
          <p:nvPr>
            <p:ph type="sldNum" sz="quarter" idx="5"/>
          </p:nvPr>
        </p:nvSpPr>
        <p:spPr/>
        <p:txBody>
          <a:bodyPr/>
          <a:lstStyle/>
          <a:p>
            <a:fld id="{685CFB99-32BC-48DC-AA4D-07166E0CFCDF}" type="slidenum">
              <a:rPr lang="en-NZ" smtClean="0"/>
              <a:t>9</a:t>
            </a:fld>
            <a:endParaRPr lang="en-NZ"/>
          </a:p>
        </p:txBody>
      </p:sp>
    </p:spTree>
    <p:extLst>
      <p:ext uri="{BB962C8B-B14F-4D97-AF65-F5344CB8AC3E}">
        <p14:creationId xmlns:p14="http://schemas.microsoft.com/office/powerpoint/2010/main" val="302915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solidFill>
                  <a:srgbClr val="000000"/>
                </a:solidFill>
                <a:latin typeface="Sitka Display" panose="02000505000000020004" pitchFamily="2" charset="0"/>
                <a:ea typeface="Sitka Display" panose="02000505000000020004" pitchFamily="2" charset="0"/>
                <a:cs typeface="Times New Roman" panose="02020603050405020304" pitchFamily="18" charset="0"/>
              </a:rPr>
              <a:t>Electrification across all sectors results in electricity demand roughly doubling in both scenarios, from 144 PJ in 2018 to between 250-280</a:t>
            </a:r>
            <a:r>
              <a:rPr lang="en-NZ" sz="800" dirty="0">
                <a:solidFill>
                  <a:srgbClr val="000000"/>
                </a:solidFill>
                <a:latin typeface="Sitka Display" panose="02000505000000020004" pitchFamily="2" charset="0"/>
                <a:ea typeface="Sitka Display" panose="02000505000000020004" pitchFamily="2" charset="0"/>
                <a:cs typeface="Times New Roman" panose="02020603050405020304" pitchFamily="18" charset="0"/>
              </a:rPr>
              <a:t> </a:t>
            </a:r>
            <a:r>
              <a:rPr lang="en-NZ" dirty="0">
                <a:solidFill>
                  <a:srgbClr val="000000"/>
                </a:solidFill>
                <a:latin typeface="Sitka Display" panose="02000505000000020004" pitchFamily="2" charset="0"/>
                <a:ea typeface="Sitka Display" panose="02000505000000020004" pitchFamily="2" charset="0"/>
                <a:cs typeface="Times New Roman" panose="02020603050405020304" pitchFamily="18" charset="0"/>
              </a:rPr>
              <a:t>PJ in 2050. Under both scenarios, this increased demand is met by very large increases in wind generation accompanied by large increases to solar (primarily grid-scale) in later years by the model. </a:t>
            </a:r>
            <a:endParaRPr lang="en-NZ" dirty="0"/>
          </a:p>
        </p:txBody>
      </p:sp>
      <p:sp>
        <p:nvSpPr>
          <p:cNvPr id="4" name="Slide Number Placeholder 3"/>
          <p:cNvSpPr>
            <a:spLocks noGrp="1"/>
          </p:cNvSpPr>
          <p:nvPr>
            <p:ph type="sldNum" sz="quarter" idx="5"/>
          </p:nvPr>
        </p:nvSpPr>
        <p:spPr/>
        <p:txBody>
          <a:bodyPr/>
          <a:lstStyle/>
          <a:p>
            <a:fld id="{685CFB99-32BC-48DC-AA4D-07166E0CFCDF}" type="slidenum">
              <a:rPr lang="en-NZ" smtClean="0"/>
              <a:t>10</a:t>
            </a:fld>
            <a:endParaRPr lang="en-NZ"/>
          </a:p>
        </p:txBody>
      </p:sp>
    </p:spTree>
    <p:extLst>
      <p:ext uri="{BB962C8B-B14F-4D97-AF65-F5344CB8AC3E}">
        <p14:creationId xmlns:p14="http://schemas.microsoft.com/office/powerpoint/2010/main" val="44251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Both scenarios indicate that between now and 2050, energy demand met by fossil fuels goes from 70% to 33% under Kea and 41% under Tūī. In some sectors, particularly road transport, food processing, and residential and commercial, fossil-fuel demand falls to a small fraction of current levels. Most remaining demand is in hard-to-abate sectors. </a:t>
            </a:r>
            <a:endParaRPr lang="en-NZ" i="1" dirty="0"/>
          </a:p>
          <a:p>
            <a:endParaRPr lang="en-NZ" dirty="0"/>
          </a:p>
        </p:txBody>
      </p:sp>
      <p:sp>
        <p:nvSpPr>
          <p:cNvPr id="4" name="Slide Number Placeholder 3"/>
          <p:cNvSpPr>
            <a:spLocks noGrp="1"/>
          </p:cNvSpPr>
          <p:nvPr>
            <p:ph type="sldNum" sz="quarter" idx="5"/>
          </p:nvPr>
        </p:nvSpPr>
        <p:spPr/>
        <p:txBody>
          <a:bodyPr/>
          <a:lstStyle/>
          <a:p>
            <a:fld id="{685CFB99-32BC-48DC-AA4D-07166E0CFCDF}" type="slidenum">
              <a:rPr lang="en-NZ" smtClean="0"/>
              <a:t>11</a:t>
            </a:fld>
            <a:endParaRPr lang="en-NZ"/>
          </a:p>
        </p:txBody>
      </p:sp>
    </p:spTree>
    <p:extLst>
      <p:ext uri="{BB962C8B-B14F-4D97-AF65-F5344CB8AC3E}">
        <p14:creationId xmlns:p14="http://schemas.microsoft.com/office/powerpoint/2010/main" val="125813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Sectors - What might our energy sector carbon emission footprint look like? </a:t>
            </a:r>
          </a:p>
          <a:p>
            <a:endParaRPr lang="en-US" b="1" dirty="0"/>
          </a:p>
          <a:p>
            <a:r>
              <a:rPr lang="en-US" b="0" dirty="0"/>
              <a:t>Both scenarios show strong reductions in energy emissions. Tūī shows a decline to 10 Mt CO2-e/year in 2050 while Kea is even lower at 6.5 Mt CO2-e/year in 2050. Moreover, Kea’s more rapid emissions decrease means that the model output indicates cumulative emissions through to 2050 are nearly 25% lower in Kea than under Tūī. </a:t>
            </a:r>
            <a:endParaRPr lang="en-US" b="1" dirty="0"/>
          </a:p>
          <a:p>
            <a:endParaRPr lang="en-NZ" dirty="0"/>
          </a:p>
          <a:p>
            <a:r>
              <a:rPr lang="en-NZ" dirty="0"/>
              <a:t>The most striking difference between Kea and Tūī in this regard is the presence of drop-in diesel and jet fuel, which is lacking in Tūī. This, coupled with a general decrease in domestic air travel, has the effect of significantly reducing the total and percentage amount of jet fuel emissions in Kea compared with Tūī.</a:t>
            </a:r>
          </a:p>
          <a:p>
            <a:endParaRPr lang="en-NZ" dirty="0"/>
          </a:p>
          <a:p>
            <a:r>
              <a:rPr lang="en-NZ" dirty="0"/>
              <a:t>Kea largely eliminates petrol as a source of emissions between 2050 and 2055, with Tūī seeing the same between 2055 and 2060. This is due to electrification of the vehicle fleet. Note that diesel remains as a significant contributor under both scenarios, in large part due to an inadequate transition to electrification or hydrogen for heavy machinery.</a:t>
            </a:r>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13</a:t>
            </a:fld>
            <a:endParaRPr lang="en-NZ"/>
          </a:p>
        </p:txBody>
      </p:sp>
    </p:spTree>
    <p:extLst>
      <p:ext uri="{BB962C8B-B14F-4D97-AF65-F5344CB8AC3E}">
        <p14:creationId xmlns:p14="http://schemas.microsoft.com/office/powerpoint/2010/main" val="259375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sectors - What and how much energy might we consume?</a:t>
            </a:r>
          </a:p>
          <a:p>
            <a:endParaRPr lang="en-US" dirty="0"/>
          </a:p>
          <a:p>
            <a:r>
              <a:rPr lang="en-US" dirty="0"/>
              <a:t>Kea and </a:t>
            </a:r>
            <a:r>
              <a:rPr lang="en-NZ" dirty="0"/>
              <a:t>Tūī</a:t>
            </a:r>
            <a:r>
              <a:rPr lang="en-US" dirty="0"/>
              <a:t> both show a gradual increase in electrification, with a corresponding drop in direct fossil fuel consumption. Transport is the most prominent driver here, with air travel and heavy vehicles/machinery accounting for a significant portion of the remaining reliance on fossil fuels.</a:t>
            </a:r>
          </a:p>
          <a:p>
            <a:endParaRPr lang="en-US" dirty="0"/>
          </a:p>
          <a:p>
            <a:r>
              <a:rPr lang="en-US" dirty="0"/>
              <a:t>Direct use of renewables plays a similar, although slightly more prominent role in Kea.</a:t>
            </a:r>
          </a:p>
          <a:p>
            <a:endParaRPr lang="en-US" dirty="0"/>
          </a:p>
          <a:p>
            <a:r>
              <a:rPr lang="en-US" dirty="0"/>
              <a:t>Overall consumption declines steadily in Kea until 2050, when electrification sees an increase of a level that has the effect of increasing overall consumption. This is the driver of increases seen at both 2055 and 2060. </a:t>
            </a:r>
          </a:p>
          <a:p>
            <a:endParaRPr lang="en-US" dirty="0"/>
          </a:p>
          <a:p>
            <a:r>
              <a:rPr lang="en-US" dirty="0"/>
              <a:t>Much the same can be seen in </a:t>
            </a:r>
            <a:r>
              <a:rPr lang="en-NZ" sz="1800" kern="1200" dirty="0">
                <a:solidFill>
                  <a:srgbClr val="000000"/>
                </a:solidFill>
                <a:latin typeface="Calibri" panose="020F0502020204030204" pitchFamily="34" charset="0"/>
              </a:rPr>
              <a:t>Tūī</a:t>
            </a:r>
            <a:r>
              <a:rPr lang="en-US" dirty="0"/>
              <a:t>, except with a higher base level as a result of a more prominent reliance on direct use of fossil fuels. A lack of technological development is in large part responsible for this.</a:t>
            </a:r>
          </a:p>
          <a:p>
            <a:endParaRPr lang="en-US" dirty="0"/>
          </a:p>
          <a:p>
            <a:r>
              <a:rPr lang="en-US" dirty="0"/>
              <a:t>Fossil fuel consumption sits at 181PJ in 2050 under Kea (33%), and 274PJ (41%) under </a:t>
            </a:r>
            <a:r>
              <a:rPr lang="en-NZ" sz="1800" kern="1200" dirty="0">
                <a:solidFill>
                  <a:srgbClr val="000000"/>
                </a:solidFill>
                <a:latin typeface="Calibri" panose="020F0502020204030204" pitchFamily="34" charset="0"/>
              </a:rPr>
              <a:t>Tūī</a:t>
            </a:r>
            <a:r>
              <a:rPr lang="en-US" dirty="0"/>
              <a:t>.</a:t>
            </a:r>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14</a:t>
            </a:fld>
            <a:endParaRPr lang="en-NZ"/>
          </a:p>
        </p:txBody>
      </p:sp>
    </p:spTree>
    <p:extLst>
      <p:ext uri="{BB962C8B-B14F-4D97-AF65-F5344CB8AC3E}">
        <p14:creationId xmlns:p14="http://schemas.microsoft.com/office/powerpoint/2010/main" val="1233880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7" name="Rectangle 6"/>
          <p:cNvSpPr/>
          <p:nvPr userDrawn="1"/>
        </p:nvSpPr>
        <p:spPr>
          <a:xfrm>
            <a:off x="0" y="6626276"/>
            <a:ext cx="12192000" cy="231723"/>
          </a:xfrm>
          <a:prstGeom prst="rect">
            <a:avLst/>
          </a:prstGeom>
          <a:solidFill>
            <a:srgbClr val="2A54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BEC main logo cop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0712" y="251480"/>
            <a:ext cx="1811736" cy="549950"/>
          </a:xfrm>
          <a:prstGeom prst="rect">
            <a:avLst/>
          </a:prstGeom>
        </p:spPr>
      </p:pic>
    </p:spTree>
    <p:extLst>
      <p:ext uri="{BB962C8B-B14F-4D97-AF65-F5344CB8AC3E}">
        <p14:creationId xmlns:p14="http://schemas.microsoft.com/office/powerpoint/2010/main" val="332242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B2BA-73D1-4E02-92EA-8F4AD77DA631}"/>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EB80C5C-F532-4F36-95EF-93B8352D9A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754AC16-BF1C-4F42-AE5A-6484A772544A}"/>
              </a:ext>
            </a:extLst>
          </p:cNvPr>
          <p:cNvSpPr>
            <a:spLocks noGrp="1"/>
          </p:cNvSpPr>
          <p:nvPr>
            <p:ph type="dt" sz="half" idx="10"/>
          </p:nvPr>
        </p:nvSpPr>
        <p:spPr>
          <a:xfrm>
            <a:off x="838200" y="6356350"/>
            <a:ext cx="2743200" cy="365125"/>
          </a:xfrm>
          <a:prstGeom prst="rect">
            <a:avLst/>
          </a:prstGeom>
        </p:spPr>
        <p:txBody>
          <a:bodyPr/>
          <a:lstStyle/>
          <a:p>
            <a:fld id="{017C9810-7543-4F66-B2AA-D99BEEE70025}" type="datetimeFigureOut">
              <a:rPr lang="en-NZ" smtClean="0"/>
              <a:t>16/06/2021</a:t>
            </a:fld>
            <a:endParaRPr lang="en-NZ"/>
          </a:p>
        </p:txBody>
      </p:sp>
      <p:sp>
        <p:nvSpPr>
          <p:cNvPr id="5" name="Footer Placeholder 4">
            <a:extLst>
              <a:ext uri="{FF2B5EF4-FFF2-40B4-BE49-F238E27FC236}">
                <a16:creationId xmlns:a16="http://schemas.microsoft.com/office/drawing/2014/main" id="{04D4F69B-34D4-46C0-AD8B-D4ED0EC54AE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609294D7-3BF1-44DC-8B33-13F584186263}"/>
              </a:ext>
            </a:extLst>
          </p:cNvPr>
          <p:cNvSpPr>
            <a:spLocks noGrp="1"/>
          </p:cNvSpPr>
          <p:nvPr>
            <p:ph type="sldNum" sz="quarter" idx="12"/>
          </p:nvPr>
        </p:nvSpPr>
        <p:spPr>
          <a:xfrm>
            <a:off x="8610600" y="6356350"/>
            <a:ext cx="2743200" cy="365125"/>
          </a:xfrm>
          <a:prstGeom prst="rect">
            <a:avLst/>
          </a:prstGeom>
        </p:spPr>
        <p:txBody>
          <a:bodyPr/>
          <a:lstStyle/>
          <a:p>
            <a:fld id="{063773FE-E52F-4650-A5DA-4FBC21F45EB1}" type="slidenum">
              <a:rPr lang="en-NZ" smtClean="0"/>
              <a:t>‹#›</a:t>
            </a:fld>
            <a:endParaRPr lang="en-NZ"/>
          </a:p>
        </p:txBody>
      </p:sp>
    </p:spTree>
    <p:extLst>
      <p:ext uri="{BB962C8B-B14F-4D97-AF65-F5344CB8AC3E}">
        <p14:creationId xmlns:p14="http://schemas.microsoft.com/office/powerpoint/2010/main" val="406280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76B6E-3426-4F98-9FD0-4860C85140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D115A46-DCBF-426D-A5E2-602A0CE35E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A8C6E4E-6B2A-439A-9615-5F526D8B8235}"/>
              </a:ext>
            </a:extLst>
          </p:cNvPr>
          <p:cNvSpPr>
            <a:spLocks noGrp="1"/>
          </p:cNvSpPr>
          <p:nvPr>
            <p:ph type="dt" sz="half" idx="10"/>
          </p:nvPr>
        </p:nvSpPr>
        <p:spPr>
          <a:xfrm>
            <a:off x="838200" y="6356350"/>
            <a:ext cx="2743200" cy="365125"/>
          </a:xfrm>
          <a:prstGeom prst="rect">
            <a:avLst/>
          </a:prstGeom>
        </p:spPr>
        <p:txBody>
          <a:bodyPr/>
          <a:lstStyle/>
          <a:p>
            <a:fld id="{017C9810-7543-4F66-B2AA-D99BEEE70025}" type="datetimeFigureOut">
              <a:rPr lang="en-NZ" smtClean="0"/>
              <a:t>16/06/2021</a:t>
            </a:fld>
            <a:endParaRPr lang="en-NZ"/>
          </a:p>
        </p:txBody>
      </p:sp>
      <p:sp>
        <p:nvSpPr>
          <p:cNvPr id="5" name="Footer Placeholder 4">
            <a:extLst>
              <a:ext uri="{FF2B5EF4-FFF2-40B4-BE49-F238E27FC236}">
                <a16:creationId xmlns:a16="http://schemas.microsoft.com/office/drawing/2014/main" id="{37A1310D-202E-4708-90C9-7298E3E2C55F}"/>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C8523C0A-69DC-4709-A6C0-1B0A557CBEAC}"/>
              </a:ext>
            </a:extLst>
          </p:cNvPr>
          <p:cNvSpPr>
            <a:spLocks noGrp="1"/>
          </p:cNvSpPr>
          <p:nvPr>
            <p:ph type="sldNum" sz="quarter" idx="12"/>
          </p:nvPr>
        </p:nvSpPr>
        <p:spPr>
          <a:xfrm>
            <a:off x="8610600" y="6356350"/>
            <a:ext cx="2743200" cy="365125"/>
          </a:xfrm>
          <a:prstGeom prst="rect">
            <a:avLst/>
          </a:prstGeom>
        </p:spPr>
        <p:txBody>
          <a:bodyPr/>
          <a:lstStyle/>
          <a:p>
            <a:fld id="{063773FE-E52F-4650-A5DA-4FBC21F45EB1}" type="slidenum">
              <a:rPr lang="en-NZ" smtClean="0"/>
              <a:t>‹#›</a:t>
            </a:fld>
            <a:endParaRPr lang="en-NZ"/>
          </a:p>
        </p:txBody>
      </p:sp>
    </p:spTree>
    <p:extLst>
      <p:ext uri="{BB962C8B-B14F-4D97-AF65-F5344CB8AC3E}">
        <p14:creationId xmlns:p14="http://schemas.microsoft.com/office/powerpoint/2010/main" val="328626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4C8C-6D7F-4318-A033-74BD36B5464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28E49EC-0B2D-48FE-A60C-057C920B9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6"/>
          <p:cNvSpPr/>
          <p:nvPr userDrawn="1"/>
        </p:nvSpPr>
        <p:spPr>
          <a:xfrm>
            <a:off x="0" y="6626276"/>
            <a:ext cx="12192000" cy="231723"/>
          </a:xfrm>
          <a:prstGeom prst="rect">
            <a:avLst/>
          </a:prstGeom>
          <a:solidFill>
            <a:srgbClr val="2A54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BEC main logo cop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0712" y="251480"/>
            <a:ext cx="1811736" cy="549950"/>
          </a:xfrm>
          <a:prstGeom prst="rect">
            <a:avLst/>
          </a:prstGeom>
        </p:spPr>
      </p:pic>
    </p:spTree>
    <p:extLst>
      <p:ext uri="{BB962C8B-B14F-4D97-AF65-F5344CB8AC3E}">
        <p14:creationId xmlns:p14="http://schemas.microsoft.com/office/powerpoint/2010/main" val="398139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7" name="Rectangle 6"/>
          <p:cNvSpPr/>
          <p:nvPr userDrawn="1"/>
        </p:nvSpPr>
        <p:spPr>
          <a:xfrm>
            <a:off x="55216" y="78884"/>
            <a:ext cx="12052973" cy="6697274"/>
          </a:xfrm>
          <a:prstGeom prst="rect">
            <a:avLst/>
          </a:prstGeom>
          <a:gradFill flip="none" rotWithShape="1">
            <a:gsLst>
              <a:gs pos="0">
                <a:srgbClr val="2A5484"/>
              </a:gs>
              <a:gs pos="85000">
                <a:srgbClr val="174057"/>
              </a:gs>
            </a:gsLst>
            <a:lin ang="189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2933AA-9E4C-42B0-9671-C497895D1852}"/>
              </a:ext>
            </a:extLst>
          </p:cNvPr>
          <p:cNvSpPr>
            <a:spLocks noGrp="1"/>
          </p:cNvSpPr>
          <p:nvPr>
            <p:ph type="title"/>
          </p:nvPr>
        </p:nvSpPr>
        <p:spPr>
          <a:xfrm>
            <a:off x="831850" y="1678185"/>
            <a:ext cx="10515600" cy="727786"/>
          </a:xfrm>
        </p:spPr>
        <p:txBody>
          <a:bodyPr anchor="t" anchorCtr="0"/>
          <a:lstStyle>
            <a:lvl1pPr algn="ctr">
              <a:defRPr sz="4200">
                <a:solidFill>
                  <a:schemeClr val="bg1"/>
                </a:solidFill>
              </a:defRPr>
            </a:lvl1pPr>
          </a:lstStyle>
          <a:p>
            <a:r>
              <a:rPr lang="en-US" dirty="0"/>
              <a:t>Click to edit Master title style</a:t>
            </a:r>
            <a:endParaRPr lang="en-NZ" dirty="0"/>
          </a:p>
        </p:txBody>
      </p:sp>
    </p:spTree>
    <p:extLst>
      <p:ext uri="{BB962C8B-B14F-4D97-AF65-F5344CB8AC3E}">
        <p14:creationId xmlns:p14="http://schemas.microsoft.com/office/powerpoint/2010/main" val="71873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8" name="Rectangle 7"/>
          <p:cNvSpPr/>
          <p:nvPr userDrawn="1"/>
        </p:nvSpPr>
        <p:spPr>
          <a:xfrm>
            <a:off x="55216" y="78884"/>
            <a:ext cx="12052973" cy="6697274"/>
          </a:xfrm>
          <a:prstGeom prst="rect">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62933AA-9E4C-42B0-9671-C497895D1852}"/>
              </a:ext>
            </a:extLst>
          </p:cNvPr>
          <p:cNvSpPr>
            <a:spLocks noGrp="1"/>
          </p:cNvSpPr>
          <p:nvPr>
            <p:ph type="title"/>
          </p:nvPr>
        </p:nvSpPr>
        <p:spPr>
          <a:xfrm>
            <a:off x="831850" y="2301371"/>
            <a:ext cx="10515600" cy="727786"/>
          </a:xfrm>
        </p:spPr>
        <p:txBody>
          <a:bodyPr anchor="t" anchorCtr="0"/>
          <a:lstStyle>
            <a:lvl1pPr algn="ctr">
              <a:defRPr sz="4200">
                <a:solidFill>
                  <a:schemeClr val="bg1"/>
                </a:solidFill>
              </a:defRPr>
            </a:lvl1pPr>
          </a:lstStyle>
          <a:p>
            <a:r>
              <a:rPr lang="en-US" dirty="0"/>
              <a:t>Click to edit Master title style</a:t>
            </a:r>
            <a:endParaRPr lang="en-NZ" dirty="0"/>
          </a:p>
        </p:txBody>
      </p:sp>
    </p:spTree>
    <p:extLst>
      <p:ext uri="{BB962C8B-B14F-4D97-AF65-F5344CB8AC3E}">
        <p14:creationId xmlns:p14="http://schemas.microsoft.com/office/powerpoint/2010/main" val="175073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7A64C8C-6D7F-4318-A033-74BD36B54647}"/>
              </a:ext>
            </a:extLst>
          </p:cNvPr>
          <p:cNvSpPr>
            <a:spLocks noGrp="1"/>
          </p:cNvSpPr>
          <p:nvPr>
            <p:ph type="title"/>
          </p:nvPr>
        </p:nvSpPr>
        <p:spPr>
          <a:xfrm>
            <a:off x="838200" y="365125"/>
            <a:ext cx="10515600" cy="1325563"/>
          </a:xfrm>
        </p:spPr>
        <p:txBody>
          <a:bodyPr/>
          <a:lstStyle/>
          <a:p>
            <a:r>
              <a:rPr lang="en-US"/>
              <a:t>Click to edit Master title style</a:t>
            </a:r>
            <a:endParaRPr lang="en-NZ"/>
          </a:p>
        </p:txBody>
      </p:sp>
      <p:pic>
        <p:nvPicPr>
          <p:cNvPr id="3" name="Picture 2" descr="BEC main logo cop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0712" y="251480"/>
            <a:ext cx="1811736" cy="549950"/>
          </a:xfrm>
          <a:prstGeom prst="rect">
            <a:avLst/>
          </a:prstGeom>
        </p:spPr>
      </p:pic>
    </p:spTree>
    <p:extLst>
      <p:ext uri="{BB962C8B-B14F-4D97-AF65-F5344CB8AC3E}">
        <p14:creationId xmlns:p14="http://schemas.microsoft.com/office/powerpoint/2010/main" val="415551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 footer">
    <p:spTree>
      <p:nvGrpSpPr>
        <p:cNvPr id="1" name=""/>
        <p:cNvGrpSpPr/>
        <p:nvPr/>
      </p:nvGrpSpPr>
      <p:grpSpPr>
        <a:xfrm>
          <a:off x="0" y="0"/>
          <a:ext cx="0" cy="0"/>
          <a:chOff x="0" y="0"/>
          <a:chExt cx="0" cy="0"/>
        </a:xfrm>
      </p:grpSpPr>
      <p:sp>
        <p:nvSpPr>
          <p:cNvPr id="6" name="Rectangle 5"/>
          <p:cNvSpPr/>
          <p:nvPr userDrawn="1"/>
        </p:nvSpPr>
        <p:spPr>
          <a:xfrm>
            <a:off x="0" y="6626276"/>
            <a:ext cx="12192000" cy="231723"/>
          </a:xfrm>
          <a:prstGeom prst="rect">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BEC main logo cop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0712" y="251480"/>
            <a:ext cx="1811736" cy="549950"/>
          </a:xfrm>
          <a:prstGeom prst="rect">
            <a:avLst/>
          </a:prstGeom>
        </p:spPr>
      </p:pic>
    </p:spTree>
    <p:extLst>
      <p:ext uri="{BB962C8B-B14F-4D97-AF65-F5344CB8AC3E}">
        <p14:creationId xmlns:p14="http://schemas.microsoft.com/office/powerpoint/2010/main" val="291285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68B28-4CB1-42BB-882D-A85B399ECF61}"/>
              </a:ext>
            </a:extLst>
          </p:cNvPr>
          <p:cNvSpPr>
            <a:spLocks noGrp="1"/>
          </p:cNvSpPr>
          <p:nvPr>
            <p:ph type="dt" sz="half" idx="10"/>
          </p:nvPr>
        </p:nvSpPr>
        <p:spPr>
          <a:xfrm>
            <a:off x="838200" y="6356350"/>
            <a:ext cx="2743200" cy="365125"/>
          </a:xfrm>
          <a:prstGeom prst="rect">
            <a:avLst/>
          </a:prstGeom>
        </p:spPr>
        <p:txBody>
          <a:bodyPr/>
          <a:lstStyle/>
          <a:p>
            <a:fld id="{017C9810-7543-4F66-B2AA-D99BEEE70025}" type="datetimeFigureOut">
              <a:rPr lang="en-NZ" smtClean="0"/>
              <a:t>16/06/2021</a:t>
            </a:fld>
            <a:endParaRPr lang="en-NZ"/>
          </a:p>
        </p:txBody>
      </p:sp>
      <p:sp>
        <p:nvSpPr>
          <p:cNvPr id="3" name="Footer Placeholder 2">
            <a:extLst>
              <a:ext uri="{FF2B5EF4-FFF2-40B4-BE49-F238E27FC236}">
                <a16:creationId xmlns:a16="http://schemas.microsoft.com/office/drawing/2014/main" id="{706827FD-4827-407C-BE62-C7C6CDE0948B}"/>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4" name="Slide Number Placeholder 3">
            <a:extLst>
              <a:ext uri="{FF2B5EF4-FFF2-40B4-BE49-F238E27FC236}">
                <a16:creationId xmlns:a16="http://schemas.microsoft.com/office/drawing/2014/main" id="{1C0D1D41-ED8C-4A94-9B53-F5B5785D8112}"/>
              </a:ext>
            </a:extLst>
          </p:cNvPr>
          <p:cNvSpPr>
            <a:spLocks noGrp="1"/>
          </p:cNvSpPr>
          <p:nvPr>
            <p:ph type="sldNum" sz="quarter" idx="12"/>
          </p:nvPr>
        </p:nvSpPr>
        <p:spPr>
          <a:xfrm>
            <a:off x="8610600" y="6356350"/>
            <a:ext cx="2743200" cy="365125"/>
          </a:xfrm>
          <a:prstGeom prst="rect">
            <a:avLst/>
          </a:prstGeom>
        </p:spPr>
        <p:txBody>
          <a:bodyPr/>
          <a:lstStyle/>
          <a:p>
            <a:fld id="{063773FE-E52F-4650-A5DA-4FBC21F45EB1}" type="slidenum">
              <a:rPr lang="en-NZ" smtClean="0"/>
              <a:t>‹#›</a:t>
            </a:fld>
            <a:endParaRPr lang="en-NZ"/>
          </a:p>
        </p:txBody>
      </p:sp>
    </p:spTree>
    <p:extLst>
      <p:ext uri="{BB962C8B-B14F-4D97-AF65-F5344CB8AC3E}">
        <p14:creationId xmlns:p14="http://schemas.microsoft.com/office/powerpoint/2010/main" val="403911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6B0C-C926-488F-BCA9-955E9E395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E123D27-8E5A-4F6B-9059-B02335E26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3077BC4-5762-4F67-A7F3-FA0B51DEC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1EF70-077B-486D-8E01-693A33178DC3}"/>
              </a:ext>
            </a:extLst>
          </p:cNvPr>
          <p:cNvSpPr>
            <a:spLocks noGrp="1"/>
          </p:cNvSpPr>
          <p:nvPr>
            <p:ph type="dt" sz="half" idx="10"/>
          </p:nvPr>
        </p:nvSpPr>
        <p:spPr>
          <a:xfrm>
            <a:off x="838200" y="6356350"/>
            <a:ext cx="2743200" cy="365125"/>
          </a:xfrm>
          <a:prstGeom prst="rect">
            <a:avLst/>
          </a:prstGeom>
        </p:spPr>
        <p:txBody>
          <a:bodyPr/>
          <a:lstStyle/>
          <a:p>
            <a:fld id="{017C9810-7543-4F66-B2AA-D99BEEE70025}" type="datetimeFigureOut">
              <a:rPr lang="en-NZ" smtClean="0"/>
              <a:t>16/06/2021</a:t>
            </a:fld>
            <a:endParaRPr lang="en-NZ"/>
          </a:p>
        </p:txBody>
      </p:sp>
      <p:sp>
        <p:nvSpPr>
          <p:cNvPr id="6" name="Footer Placeholder 5">
            <a:extLst>
              <a:ext uri="{FF2B5EF4-FFF2-40B4-BE49-F238E27FC236}">
                <a16:creationId xmlns:a16="http://schemas.microsoft.com/office/drawing/2014/main" id="{5E974B6B-F936-44AF-926C-404F19F3AB1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85543D9A-EDDB-4E4F-A8A2-A033FF4C0C38}"/>
              </a:ext>
            </a:extLst>
          </p:cNvPr>
          <p:cNvSpPr>
            <a:spLocks noGrp="1"/>
          </p:cNvSpPr>
          <p:nvPr>
            <p:ph type="sldNum" sz="quarter" idx="12"/>
          </p:nvPr>
        </p:nvSpPr>
        <p:spPr>
          <a:xfrm>
            <a:off x="8610600" y="6356350"/>
            <a:ext cx="2743200" cy="365125"/>
          </a:xfrm>
          <a:prstGeom prst="rect">
            <a:avLst/>
          </a:prstGeom>
        </p:spPr>
        <p:txBody>
          <a:bodyPr/>
          <a:lstStyle/>
          <a:p>
            <a:fld id="{063773FE-E52F-4650-A5DA-4FBC21F45EB1}" type="slidenum">
              <a:rPr lang="en-NZ" smtClean="0"/>
              <a:t>‹#›</a:t>
            </a:fld>
            <a:endParaRPr lang="en-NZ"/>
          </a:p>
        </p:txBody>
      </p:sp>
    </p:spTree>
    <p:extLst>
      <p:ext uri="{BB962C8B-B14F-4D97-AF65-F5344CB8AC3E}">
        <p14:creationId xmlns:p14="http://schemas.microsoft.com/office/powerpoint/2010/main" val="314647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612E-0D3F-4AC6-A278-CF2292C0F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9E1ED94-5A12-49F6-834D-3CCE49E46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E867BF6-7BEF-42C8-AB99-4D8A686C3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4190F-F78F-4BC5-B377-3EEF66F2A2A8}"/>
              </a:ext>
            </a:extLst>
          </p:cNvPr>
          <p:cNvSpPr>
            <a:spLocks noGrp="1"/>
          </p:cNvSpPr>
          <p:nvPr>
            <p:ph type="dt" sz="half" idx="10"/>
          </p:nvPr>
        </p:nvSpPr>
        <p:spPr>
          <a:xfrm>
            <a:off x="838200" y="6356350"/>
            <a:ext cx="2743200" cy="365125"/>
          </a:xfrm>
          <a:prstGeom prst="rect">
            <a:avLst/>
          </a:prstGeom>
        </p:spPr>
        <p:txBody>
          <a:bodyPr/>
          <a:lstStyle/>
          <a:p>
            <a:fld id="{017C9810-7543-4F66-B2AA-D99BEEE70025}" type="datetimeFigureOut">
              <a:rPr lang="en-NZ" smtClean="0"/>
              <a:t>16/06/2021</a:t>
            </a:fld>
            <a:endParaRPr lang="en-NZ"/>
          </a:p>
        </p:txBody>
      </p:sp>
      <p:sp>
        <p:nvSpPr>
          <p:cNvPr id="6" name="Footer Placeholder 5">
            <a:extLst>
              <a:ext uri="{FF2B5EF4-FFF2-40B4-BE49-F238E27FC236}">
                <a16:creationId xmlns:a16="http://schemas.microsoft.com/office/drawing/2014/main" id="{81D0FFE4-6884-4C2D-88C9-05A3C9AB152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DEF05045-CECA-493F-938D-D9E33D353F65}"/>
              </a:ext>
            </a:extLst>
          </p:cNvPr>
          <p:cNvSpPr>
            <a:spLocks noGrp="1"/>
          </p:cNvSpPr>
          <p:nvPr>
            <p:ph type="sldNum" sz="quarter" idx="12"/>
          </p:nvPr>
        </p:nvSpPr>
        <p:spPr>
          <a:xfrm>
            <a:off x="8610600" y="6356350"/>
            <a:ext cx="2743200" cy="365125"/>
          </a:xfrm>
          <a:prstGeom prst="rect">
            <a:avLst/>
          </a:prstGeom>
        </p:spPr>
        <p:txBody>
          <a:bodyPr/>
          <a:lstStyle/>
          <a:p>
            <a:fld id="{063773FE-E52F-4650-A5DA-4FBC21F45EB1}" type="slidenum">
              <a:rPr lang="en-NZ" smtClean="0"/>
              <a:t>‹#›</a:t>
            </a:fld>
            <a:endParaRPr lang="en-NZ"/>
          </a:p>
        </p:txBody>
      </p:sp>
    </p:spTree>
    <p:extLst>
      <p:ext uri="{BB962C8B-B14F-4D97-AF65-F5344CB8AC3E}">
        <p14:creationId xmlns:p14="http://schemas.microsoft.com/office/powerpoint/2010/main" val="401482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3254D7-8BC1-473A-9AB0-3543341E9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C976D177-A53E-43F6-9579-8820D9720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47852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imes.bec.org.nz/" TargetMode="External"/><Relationship Id="rId1" Type="http://schemas.openxmlformats.org/officeDocument/2006/relationships/slideLayout" Target="../slideLayouts/slideLayout3.xml"/><Relationship Id="rId5" Type="http://schemas.openxmlformats.org/officeDocument/2006/relationships/image" Target="../media/image83.png"/><Relationship Id="rId4" Type="http://schemas.openxmlformats.org/officeDocument/2006/relationships/image" Target="../media/image8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0">
                <a:schemeClr val="accent1">
                  <a:lumMod val="60000"/>
                  <a:lumOff val="40000"/>
                </a:schemeClr>
              </a:gs>
              <a:gs pos="36000">
                <a:schemeClr val="accent5">
                  <a:lumMod val="20000"/>
                  <a:lumOff val="80000"/>
                </a:schemeClr>
              </a:gs>
              <a:gs pos="100000">
                <a:schemeClr val="bg1"/>
              </a:gs>
            </a:gsLst>
            <a:lin ang="1584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mountains-reflection-trees.png"/>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26419"/>
            <a:ext cx="12192000" cy="4031581"/>
          </a:xfrm>
          <a:prstGeom prst="rect">
            <a:avLst/>
          </a:prstGeom>
        </p:spPr>
      </p:pic>
      <p:sp>
        <p:nvSpPr>
          <p:cNvPr id="4" name="Title 3">
            <a:extLst>
              <a:ext uri="{FF2B5EF4-FFF2-40B4-BE49-F238E27FC236}">
                <a16:creationId xmlns:a16="http://schemas.microsoft.com/office/drawing/2014/main" id="{39E8917D-DB73-4D0D-B02A-2E323992DFDE}"/>
              </a:ext>
            </a:extLst>
          </p:cNvPr>
          <p:cNvSpPr txBox="1">
            <a:spLocks/>
          </p:cNvSpPr>
          <p:nvPr/>
        </p:nvSpPr>
        <p:spPr>
          <a:xfrm>
            <a:off x="1500336" y="1857208"/>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latin typeface="Tahoma" panose="020B0604030504040204" pitchFamily="34" charset="0"/>
                <a:ea typeface="Tahoma" panose="020B0604030504040204" pitchFamily="34" charset="0"/>
                <a:cs typeface="Tahoma" panose="020B0604030504040204" pitchFamily="34" charset="0"/>
              </a:rPr>
              <a:t>New Zealand Energy Scenarios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862" y="248872"/>
            <a:ext cx="3504158" cy="1063684"/>
          </a:xfrm>
          <a:prstGeom prst="rect">
            <a:avLst/>
          </a:prstGeom>
        </p:spPr>
      </p:pic>
      <p:pic>
        <p:nvPicPr>
          <p:cNvPr id="5" name="Picture 4" descr="background-forest.png"/>
          <p:cNvPicPr>
            <a:picLocks noChangeAspect="1"/>
          </p:cNvPicPr>
          <p:nvPr/>
        </p:nvPicPr>
        <p:blipFill rotWithShape="1">
          <a:blip r:embed="rId4">
            <a:extLst>
              <a:ext uri="{28A0092B-C50C-407E-A947-70E740481C1C}">
                <a14:useLocalDpi xmlns:a14="http://schemas.microsoft.com/office/drawing/2010/main"/>
              </a:ext>
            </a:extLst>
          </a:blip>
          <a:srcRect b="18216"/>
          <a:stretch/>
        </p:blipFill>
        <p:spPr>
          <a:xfrm>
            <a:off x="0" y="4098749"/>
            <a:ext cx="12192000" cy="2775964"/>
          </a:xfrm>
          <a:prstGeom prst="rect">
            <a:avLst/>
          </a:prstGeom>
        </p:spPr>
      </p:pic>
      <p:pic>
        <p:nvPicPr>
          <p:cNvPr id="8" name="Picture 7" descr="tui_small.png"/>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9065333" y="3911438"/>
            <a:ext cx="2742068" cy="3170096"/>
          </a:xfrm>
          <a:prstGeom prst="rect">
            <a:avLst/>
          </a:prstGeom>
        </p:spPr>
      </p:pic>
      <p:pic>
        <p:nvPicPr>
          <p:cNvPr id="9" name="Picture 8" descr="kea_small.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6180" y="2292999"/>
            <a:ext cx="4036342" cy="4666406"/>
          </a:xfrm>
          <a:prstGeom prst="rect">
            <a:avLst/>
          </a:prstGeom>
        </p:spPr>
      </p:pic>
    </p:spTree>
    <p:extLst>
      <p:ext uri="{BB962C8B-B14F-4D97-AF65-F5344CB8AC3E}">
        <p14:creationId xmlns:p14="http://schemas.microsoft.com/office/powerpoint/2010/main" val="380377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ular Callout 18"/>
          <p:cNvSpPr/>
          <p:nvPr/>
        </p:nvSpPr>
        <p:spPr>
          <a:xfrm>
            <a:off x="328705" y="881534"/>
            <a:ext cx="4064002" cy="1867643"/>
          </a:xfrm>
          <a:prstGeom prst="wedgeRoundRectCallout">
            <a:avLst>
              <a:gd name="adj1" fmla="val -33291"/>
              <a:gd name="adj2" fmla="val 78290"/>
              <a:gd name="adj3" fmla="val 16667"/>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1270370-40D0-4193-9219-08A7F5CC63BB}"/>
              </a:ext>
            </a:extLst>
          </p:cNvPr>
          <p:cNvSpPr>
            <a:spLocks noGrp="1"/>
          </p:cNvSpPr>
          <p:nvPr>
            <p:ph type="title"/>
          </p:nvPr>
        </p:nvSpPr>
        <p:spPr>
          <a:xfrm>
            <a:off x="490083" y="1007869"/>
            <a:ext cx="3938143" cy="2622702"/>
          </a:xfrm>
        </p:spPr>
        <p:txBody>
          <a:bodyPr anchor="t" anchorCtr="0">
            <a:normAutofit/>
          </a:bodyPr>
          <a:lstStyle/>
          <a:p>
            <a:pPr>
              <a:lnSpc>
                <a:spcPct val="100000"/>
              </a:lnSpc>
            </a:pPr>
            <a:r>
              <a:rPr lang="mi-NZ" sz="3200" dirty="0">
                <a:solidFill>
                  <a:srgbClr val="FFFFFF"/>
                </a:solidFill>
              </a:rPr>
              <a:t>#4 Electricity demand roughly doubles in both scenarios</a:t>
            </a:r>
            <a:endParaRPr lang="en-NZ" sz="3200" dirty="0">
              <a:solidFill>
                <a:srgbClr val="FFFFFF"/>
              </a:solidFill>
            </a:endParaRPr>
          </a:p>
        </p:txBody>
      </p:sp>
      <p:sp>
        <p:nvSpPr>
          <p:cNvPr id="4" name="TextBox 3">
            <a:extLst>
              <a:ext uri="{FF2B5EF4-FFF2-40B4-BE49-F238E27FC236}">
                <a16:creationId xmlns:a16="http://schemas.microsoft.com/office/drawing/2014/main" id="{F6E610AD-F071-4D9F-8E7A-1D4D567ACA45}"/>
              </a:ext>
            </a:extLst>
          </p:cNvPr>
          <p:cNvSpPr txBox="1"/>
          <p:nvPr/>
        </p:nvSpPr>
        <p:spPr>
          <a:xfrm>
            <a:off x="6649478" y="6110319"/>
            <a:ext cx="1151929" cy="369332"/>
          </a:xfrm>
          <a:prstGeom prst="rect">
            <a:avLst/>
          </a:prstGeom>
          <a:noFill/>
        </p:spPr>
        <p:txBody>
          <a:bodyPr wrap="square" rtlCol="0">
            <a:spAutoFit/>
          </a:bodyPr>
          <a:lstStyle/>
          <a:p>
            <a:pPr algn="ctr"/>
            <a:r>
              <a:rPr lang="en-NZ"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5" name="Oval 4"/>
          <p:cNvSpPr/>
          <p:nvPr/>
        </p:nvSpPr>
        <p:spPr>
          <a:xfrm>
            <a:off x="5534616" y="6226152"/>
            <a:ext cx="196080" cy="196080"/>
          </a:xfrm>
          <a:prstGeom prst="ellipse">
            <a:avLst/>
          </a:prstGeom>
          <a:solidFill>
            <a:srgbClr val="42B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781661" y="6226152"/>
            <a:ext cx="196080" cy="196080"/>
          </a:xfrm>
          <a:prstGeom prst="ellipse">
            <a:avLst/>
          </a:prstGeom>
          <a:solidFill>
            <a:srgbClr val="174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E610AD-F071-4D9F-8E7A-1D4D567ACA45}"/>
              </a:ext>
            </a:extLst>
          </p:cNvPr>
          <p:cNvSpPr txBox="1"/>
          <p:nvPr/>
        </p:nvSpPr>
        <p:spPr>
          <a:xfrm>
            <a:off x="5371576" y="5442878"/>
            <a:ext cx="2608091" cy="405768"/>
          </a:xfrm>
          <a:prstGeom prst="rect">
            <a:avLst/>
          </a:prstGeom>
          <a:noFill/>
        </p:spPr>
        <p:txBody>
          <a:bodyPr wrap="square" rtlCol="0">
            <a:spAutoFit/>
          </a:bodyPr>
          <a:lstStyle/>
          <a:p>
            <a:r>
              <a:rPr lang="en-NZ"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2018</a:t>
            </a:r>
          </a:p>
        </p:txBody>
      </p:sp>
      <p:sp>
        <p:nvSpPr>
          <p:cNvPr id="9" name="TextBox 8">
            <a:extLst>
              <a:ext uri="{FF2B5EF4-FFF2-40B4-BE49-F238E27FC236}">
                <a16:creationId xmlns:a16="http://schemas.microsoft.com/office/drawing/2014/main" id="{F6E610AD-F071-4D9F-8E7A-1D4D567ACA45}"/>
              </a:ext>
            </a:extLst>
          </p:cNvPr>
          <p:cNvSpPr txBox="1"/>
          <p:nvPr/>
        </p:nvSpPr>
        <p:spPr>
          <a:xfrm>
            <a:off x="9278708" y="5442878"/>
            <a:ext cx="923972" cy="405768"/>
          </a:xfrm>
          <a:prstGeom prst="rect">
            <a:avLst/>
          </a:prstGeom>
          <a:noFill/>
        </p:spPr>
        <p:txBody>
          <a:bodyPr wrap="square" rtlCol="0">
            <a:spAutoFit/>
          </a:bodyPr>
          <a:lstStyle/>
          <a:p>
            <a:pPr algn="r"/>
            <a:r>
              <a:rPr lang="en-NZ"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2050</a:t>
            </a:r>
          </a:p>
        </p:txBody>
      </p:sp>
      <p:cxnSp>
        <p:nvCxnSpPr>
          <p:cNvPr id="10" name="Straight Connector 9"/>
          <p:cNvCxnSpPr/>
          <p:nvPr/>
        </p:nvCxnSpPr>
        <p:spPr>
          <a:xfrm>
            <a:off x="5467828" y="5399120"/>
            <a:ext cx="4719798" cy="0"/>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10046832" y="2091317"/>
            <a:ext cx="200568" cy="200566"/>
          </a:xfrm>
          <a:prstGeom prst="ellipse">
            <a:avLst/>
          </a:prstGeom>
          <a:solidFill>
            <a:srgbClr val="174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0038477" y="2329278"/>
            <a:ext cx="200568" cy="200566"/>
          </a:xfrm>
          <a:prstGeom prst="ellipse">
            <a:avLst/>
          </a:prstGeom>
          <a:solidFill>
            <a:srgbClr val="42B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E610AD-F071-4D9F-8E7A-1D4D567ACA45}"/>
              </a:ext>
            </a:extLst>
          </p:cNvPr>
          <p:cNvSpPr txBox="1"/>
          <p:nvPr/>
        </p:nvSpPr>
        <p:spPr>
          <a:xfrm>
            <a:off x="10333755" y="1932680"/>
            <a:ext cx="2016730" cy="338554"/>
          </a:xfrm>
          <a:prstGeom prst="rect">
            <a:avLst/>
          </a:prstGeom>
          <a:noFill/>
        </p:spPr>
        <p:txBody>
          <a:bodyPr wrap="square" rtlCol="0">
            <a:spAutoFit/>
          </a:bodyPr>
          <a:lstStyle/>
          <a:p>
            <a:r>
              <a:rPr lang="en-NZ" sz="1600" dirty="0">
                <a:solidFill>
                  <a:srgbClr val="174057"/>
                </a:solidFill>
                <a:latin typeface="Tahoma" panose="020B0604030504040204" pitchFamily="34" charset="0"/>
                <a:ea typeface="Tahoma" panose="020B0604030504040204" pitchFamily="34" charset="0"/>
                <a:cs typeface="Tahoma" panose="020B0604030504040204" pitchFamily="34" charset="0"/>
              </a:rPr>
              <a:t>279 PJ</a:t>
            </a:r>
          </a:p>
        </p:txBody>
      </p:sp>
      <p:sp>
        <p:nvSpPr>
          <p:cNvPr id="14" name="TextBox 13">
            <a:extLst>
              <a:ext uri="{FF2B5EF4-FFF2-40B4-BE49-F238E27FC236}">
                <a16:creationId xmlns:a16="http://schemas.microsoft.com/office/drawing/2014/main" id="{F6E610AD-F071-4D9F-8E7A-1D4D567ACA45}"/>
              </a:ext>
            </a:extLst>
          </p:cNvPr>
          <p:cNvSpPr txBox="1"/>
          <p:nvPr/>
        </p:nvSpPr>
        <p:spPr>
          <a:xfrm>
            <a:off x="10350465" y="2317421"/>
            <a:ext cx="2087850" cy="338554"/>
          </a:xfrm>
          <a:prstGeom prst="rect">
            <a:avLst/>
          </a:prstGeom>
          <a:noFill/>
        </p:spPr>
        <p:txBody>
          <a:bodyPr wrap="square" rtlCol="0">
            <a:spAutoFit/>
          </a:bodyPr>
          <a:lstStyle/>
          <a:p>
            <a:r>
              <a:rPr lang="en-NZ" sz="1600" dirty="0">
                <a:solidFill>
                  <a:srgbClr val="42B295"/>
                </a:solidFill>
                <a:latin typeface="Tahoma" panose="020B0604030504040204" pitchFamily="34" charset="0"/>
                <a:ea typeface="Tahoma" panose="020B0604030504040204" pitchFamily="34" charset="0"/>
                <a:cs typeface="Tahoma" panose="020B0604030504040204" pitchFamily="34" charset="0"/>
              </a:rPr>
              <a:t>252 PJ</a:t>
            </a:r>
          </a:p>
        </p:txBody>
      </p:sp>
      <p:sp>
        <p:nvSpPr>
          <p:cNvPr id="15" name="TextBox 14">
            <a:extLst>
              <a:ext uri="{FF2B5EF4-FFF2-40B4-BE49-F238E27FC236}">
                <a16:creationId xmlns:a16="http://schemas.microsoft.com/office/drawing/2014/main" id="{F6E610AD-F071-4D9F-8E7A-1D4D567ACA45}"/>
              </a:ext>
            </a:extLst>
          </p:cNvPr>
          <p:cNvSpPr txBox="1"/>
          <p:nvPr/>
        </p:nvSpPr>
        <p:spPr>
          <a:xfrm>
            <a:off x="5279743" y="3292017"/>
            <a:ext cx="894586" cy="338554"/>
          </a:xfrm>
          <a:prstGeom prst="rect">
            <a:avLst/>
          </a:prstGeom>
          <a:noFill/>
        </p:spPr>
        <p:txBody>
          <a:bodyPr wrap="square" rtlCol="0">
            <a:spAutoFit/>
          </a:bodyPr>
          <a:lstStyle/>
          <a:p>
            <a:r>
              <a:rPr lang="en-NZ" sz="1600" dirty="0">
                <a:solidFill>
                  <a:srgbClr val="E37B2A"/>
                </a:solidFill>
                <a:latin typeface="Tahoma" panose="020B0604030504040204" pitchFamily="34" charset="0"/>
                <a:ea typeface="Tahoma" panose="020B0604030504040204" pitchFamily="34" charset="0"/>
                <a:cs typeface="Tahoma" panose="020B0604030504040204" pitchFamily="34" charset="0"/>
              </a:rPr>
              <a:t>144 PJ</a:t>
            </a:r>
          </a:p>
        </p:txBody>
      </p:sp>
      <p:sp>
        <p:nvSpPr>
          <p:cNvPr id="16" name="TextBox 15">
            <a:extLst>
              <a:ext uri="{FF2B5EF4-FFF2-40B4-BE49-F238E27FC236}">
                <a16:creationId xmlns:a16="http://schemas.microsoft.com/office/drawing/2014/main" id="{F6E610AD-F071-4D9F-8E7A-1D4D567ACA45}"/>
              </a:ext>
            </a:extLst>
          </p:cNvPr>
          <p:cNvSpPr txBox="1"/>
          <p:nvPr/>
        </p:nvSpPr>
        <p:spPr>
          <a:xfrm>
            <a:off x="5226285" y="1502959"/>
            <a:ext cx="5779148" cy="369332"/>
          </a:xfrm>
          <a:prstGeom prst="rect">
            <a:avLst/>
          </a:prstGeom>
          <a:noFill/>
        </p:spPr>
        <p:txBody>
          <a:bodyPr wrap="square" rtlCol="0">
            <a:spAutoFit/>
          </a:bodyPr>
          <a:lstStyle/>
          <a:p>
            <a:r>
              <a:rPr lang="en-NZ" b="1" dirty="0">
                <a:solidFill>
                  <a:srgbClr val="174057"/>
                </a:solidFill>
                <a:latin typeface="Tahoma" panose="020B0604030504040204" pitchFamily="34" charset="0"/>
                <a:ea typeface="Tahoma" panose="020B0604030504040204" pitchFamily="34" charset="0"/>
                <a:cs typeface="Tahoma" panose="020B0604030504040204" pitchFamily="34" charset="0"/>
              </a:rPr>
              <a:t>Electricity Consumption</a:t>
            </a:r>
          </a:p>
        </p:txBody>
      </p:sp>
      <p:sp>
        <p:nvSpPr>
          <p:cNvPr id="17" name="TextBox 16">
            <a:extLst>
              <a:ext uri="{FF2B5EF4-FFF2-40B4-BE49-F238E27FC236}">
                <a16:creationId xmlns:a16="http://schemas.microsoft.com/office/drawing/2014/main" id="{24FAF3C3-2107-458D-8034-266FBEC75B8E}"/>
              </a:ext>
            </a:extLst>
          </p:cNvPr>
          <p:cNvSpPr txBox="1"/>
          <p:nvPr/>
        </p:nvSpPr>
        <p:spPr>
          <a:xfrm>
            <a:off x="5549419" y="6113157"/>
            <a:ext cx="841221" cy="369332"/>
          </a:xfrm>
          <a:prstGeom prst="rect">
            <a:avLst/>
          </a:prstGeom>
          <a:noFill/>
        </p:spPr>
        <p:txBody>
          <a:bodyPr wrap="square" rtlCol="0">
            <a:spAutoFit/>
          </a:bodyPr>
          <a:lstStyle/>
          <a:p>
            <a:pPr algn="ctr"/>
            <a:r>
              <a:rPr lang="en-NZ"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2" name="Freeform 1"/>
          <p:cNvSpPr/>
          <p:nvPr/>
        </p:nvSpPr>
        <p:spPr>
          <a:xfrm>
            <a:off x="5522640" y="2189212"/>
            <a:ext cx="4653722" cy="1679511"/>
          </a:xfrm>
          <a:custGeom>
            <a:avLst/>
            <a:gdLst>
              <a:gd name="connsiteX0" fmla="*/ 0 w 4653722"/>
              <a:gd name="connsiteY0" fmla="*/ 1679511 h 1679511"/>
              <a:gd name="connsiteX1" fmla="*/ 902337 w 4653722"/>
              <a:gd name="connsiteY1" fmla="*/ 1478972 h 1679511"/>
              <a:gd name="connsiteX2" fmla="*/ 1896579 w 4653722"/>
              <a:gd name="connsiteY2" fmla="*/ 1044472 h 1679511"/>
              <a:gd name="connsiteX3" fmla="*/ 2331038 w 4653722"/>
              <a:gd name="connsiteY3" fmla="*/ 760376 h 1679511"/>
              <a:gd name="connsiteX4" fmla="*/ 2932597 w 4653722"/>
              <a:gd name="connsiteY4" fmla="*/ 526414 h 1679511"/>
              <a:gd name="connsiteX5" fmla="*/ 3433895 w 4653722"/>
              <a:gd name="connsiteY5" fmla="*/ 233962 h 1679511"/>
              <a:gd name="connsiteX6" fmla="*/ 4653722 w 4653722"/>
              <a:gd name="connsiteY6" fmla="*/ 0 h 167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3722" h="1679511">
                <a:moveTo>
                  <a:pt x="0" y="1679511"/>
                </a:moveTo>
                <a:cubicBezTo>
                  <a:pt x="293120" y="1632161"/>
                  <a:pt x="586241" y="1584812"/>
                  <a:pt x="902337" y="1478972"/>
                </a:cubicBezTo>
                <a:cubicBezTo>
                  <a:pt x="1218433" y="1373132"/>
                  <a:pt x="1658462" y="1164238"/>
                  <a:pt x="1896579" y="1044472"/>
                </a:cubicBezTo>
                <a:cubicBezTo>
                  <a:pt x="2134696" y="924706"/>
                  <a:pt x="2158368" y="846719"/>
                  <a:pt x="2331038" y="760376"/>
                </a:cubicBezTo>
                <a:cubicBezTo>
                  <a:pt x="2503708" y="674033"/>
                  <a:pt x="2748788" y="614150"/>
                  <a:pt x="2932597" y="526414"/>
                </a:cubicBezTo>
                <a:cubicBezTo>
                  <a:pt x="3116406" y="438678"/>
                  <a:pt x="3147041" y="321698"/>
                  <a:pt x="3433895" y="233962"/>
                </a:cubicBezTo>
                <a:cubicBezTo>
                  <a:pt x="3720749" y="146226"/>
                  <a:pt x="4653722" y="0"/>
                  <a:pt x="4653722" y="0"/>
                </a:cubicBezTo>
              </a:path>
            </a:pathLst>
          </a:custGeom>
          <a:ln w="28575" cmpd="sng">
            <a:solidFill>
              <a:srgbClr val="17405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5589480" y="2431530"/>
            <a:ext cx="4536752" cy="1412125"/>
          </a:xfrm>
          <a:custGeom>
            <a:avLst/>
            <a:gdLst>
              <a:gd name="connsiteX0" fmla="*/ 0 w 4536752"/>
              <a:gd name="connsiteY0" fmla="*/ 1412125 h 1412125"/>
              <a:gd name="connsiteX1" fmla="*/ 476233 w 4536752"/>
              <a:gd name="connsiteY1" fmla="*/ 1353635 h 1412125"/>
              <a:gd name="connsiteX2" fmla="*/ 835497 w 4536752"/>
              <a:gd name="connsiteY2" fmla="*/ 1361991 h 1412125"/>
              <a:gd name="connsiteX3" fmla="*/ 1136276 w 4536752"/>
              <a:gd name="connsiteY3" fmla="*/ 1336923 h 1412125"/>
              <a:gd name="connsiteX4" fmla="*/ 1345151 w 4536752"/>
              <a:gd name="connsiteY4" fmla="*/ 1336923 h 1412125"/>
              <a:gd name="connsiteX5" fmla="*/ 2222423 w 4536752"/>
              <a:gd name="connsiteY5" fmla="*/ 885712 h 1412125"/>
              <a:gd name="connsiteX6" fmla="*/ 3425540 w 4536752"/>
              <a:gd name="connsiteY6" fmla="*/ 225606 h 1412125"/>
              <a:gd name="connsiteX7" fmla="*/ 4536752 w 4536752"/>
              <a:gd name="connsiteY7" fmla="*/ 0 h 141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6752" h="1412125">
                <a:moveTo>
                  <a:pt x="0" y="1412125"/>
                </a:moveTo>
                <a:cubicBezTo>
                  <a:pt x="168492" y="1387058"/>
                  <a:pt x="336984" y="1361991"/>
                  <a:pt x="476233" y="1353635"/>
                </a:cubicBezTo>
                <a:cubicBezTo>
                  <a:pt x="615482" y="1345279"/>
                  <a:pt x="725490" y="1364776"/>
                  <a:pt x="835497" y="1361991"/>
                </a:cubicBezTo>
                <a:cubicBezTo>
                  <a:pt x="945504" y="1359206"/>
                  <a:pt x="1051334" y="1341101"/>
                  <a:pt x="1136276" y="1336923"/>
                </a:cubicBezTo>
                <a:cubicBezTo>
                  <a:pt x="1221218" y="1332745"/>
                  <a:pt x="1164127" y="1412125"/>
                  <a:pt x="1345151" y="1336923"/>
                </a:cubicBezTo>
                <a:cubicBezTo>
                  <a:pt x="1526176" y="1261721"/>
                  <a:pt x="1875692" y="1070931"/>
                  <a:pt x="2222423" y="885712"/>
                </a:cubicBezTo>
                <a:cubicBezTo>
                  <a:pt x="2569154" y="700493"/>
                  <a:pt x="3039819" y="373225"/>
                  <a:pt x="3425540" y="225606"/>
                </a:cubicBezTo>
                <a:cubicBezTo>
                  <a:pt x="3811261" y="77987"/>
                  <a:pt x="4536752" y="0"/>
                  <a:pt x="4536752" y="0"/>
                </a:cubicBezTo>
              </a:path>
            </a:pathLst>
          </a:custGeom>
          <a:ln w="28575" cmpd="sng">
            <a:solidFill>
              <a:srgbClr val="42B29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Oval 19"/>
          <p:cNvSpPr/>
          <p:nvPr/>
        </p:nvSpPr>
        <p:spPr>
          <a:xfrm>
            <a:off x="5389579" y="3754372"/>
            <a:ext cx="225439" cy="225439"/>
          </a:xfrm>
          <a:prstGeom prst="ellipse">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1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0B1C7C8-EFBF-411E-A7C9-2EC2AE268952}"/>
              </a:ext>
            </a:extLst>
          </p:cNvPr>
          <p:cNvPicPr>
            <a:picLocks noChangeAspect="1"/>
          </p:cNvPicPr>
          <p:nvPr/>
        </p:nvPicPr>
        <p:blipFill>
          <a:blip r:embed="rId3"/>
          <a:stretch>
            <a:fillRect/>
          </a:stretch>
        </p:blipFill>
        <p:spPr>
          <a:xfrm>
            <a:off x="5166097" y="2227306"/>
            <a:ext cx="5081303" cy="2264113"/>
          </a:xfrm>
          <a:prstGeom prst="rect">
            <a:avLst/>
          </a:prstGeom>
        </p:spPr>
      </p:pic>
      <p:sp>
        <p:nvSpPr>
          <p:cNvPr id="19" name="Rounded Rectangular Callout 18"/>
          <p:cNvSpPr/>
          <p:nvPr/>
        </p:nvSpPr>
        <p:spPr>
          <a:xfrm>
            <a:off x="328705" y="881534"/>
            <a:ext cx="3899648" cy="1867643"/>
          </a:xfrm>
          <a:prstGeom prst="wedgeRoundRectCallout">
            <a:avLst>
              <a:gd name="adj1" fmla="val -33291"/>
              <a:gd name="adj2" fmla="val 78290"/>
              <a:gd name="adj3" fmla="val 16667"/>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1270370-40D0-4193-9219-08A7F5CC63BB}"/>
              </a:ext>
            </a:extLst>
          </p:cNvPr>
          <p:cNvSpPr>
            <a:spLocks noGrp="1"/>
          </p:cNvSpPr>
          <p:nvPr>
            <p:ph type="title"/>
          </p:nvPr>
        </p:nvSpPr>
        <p:spPr>
          <a:xfrm>
            <a:off x="495186" y="1055623"/>
            <a:ext cx="3899648" cy="2264114"/>
          </a:xfrm>
        </p:spPr>
        <p:txBody>
          <a:bodyPr anchor="t" anchorCtr="0">
            <a:normAutofit/>
          </a:bodyPr>
          <a:lstStyle/>
          <a:p>
            <a:pPr>
              <a:lnSpc>
                <a:spcPct val="100000"/>
              </a:lnSpc>
            </a:pPr>
            <a:r>
              <a:rPr lang="mi-NZ" sz="3200" dirty="0">
                <a:solidFill>
                  <a:srgbClr val="FFFFFF"/>
                </a:solidFill>
              </a:rPr>
              <a:t>#5 Demand for fossil fuels decreases in both scenarios</a:t>
            </a:r>
            <a:endParaRPr lang="en-NZ" sz="3200" dirty="0">
              <a:solidFill>
                <a:srgbClr val="FFFFFF"/>
              </a:solidFill>
            </a:endParaRPr>
          </a:p>
        </p:txBody>
      </p:sp>
      <p:sp>
        <p:nvSpPr>
          <p:cNvPr id="4" name="TextBox 3">
            <a:extLst>
              <a:ext uri="{FF2B5EF4-FFF2-40B4-BE49-F238E27FC236}">
                <a16:creationId xmlns:a16="http://schemas.microsoft.com/office/drawing/2014/main" id="{F6E610AD-F071-4D9F-8E7A-1D4D567ACA45}"/>
              </a:ext>
            </a:extLst>
          </p:cNvPr>
          <p:cNvSpPr txBox="1"/>
          <p:nvPr/>
        </p:nvSpPr>
        <p:spPr>
          <a:xfrm>
            <a:off x="6657833" y="5943199"/>
            <a:ext cx="1151929" cy="369332"/>
          </a:xfrm>
          <a:prstGeom prst="rect">
            <a:avLst/>
          </a:prstGeom>
          <a:noFill/>
        </p:spPr>
        <p:txBody>
          <a:bodyPr wrap="square" rtlCol="0">
            <a:spAutoFit/>
          </a:bodyPr>
          <a:lstStyle/>
          <a:p>
            <a:pPr algn="ctr"/>
            <a:r>
              <a:rPr lang="en-NZ"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5" name="Oval 4"/>
          <p:cNvSpPr/>
          <p:nvPr/>
        </p:nvSpPr>
        <p:spPr>
          <a:xfrm>
            <a:off x="5542971" y="6059032"/>
            <a:ext cx="196080" cy="196080"/>
          </a:xfrm>
          <a:prstGeom prst="ellipse">
            <a:avLst/>
          </a:prstGeom>
          <a:solidFill>
            <a:srgbClr val="42B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790016" y="6059032"/>
            <a:ext cx="196080" cy="196080"/>
          </a:xfrm>
          <a:prstGeom prst="ellipse">
            <a:avLst/>
          </a:prstGeom>
          <a:solidFill>
            <a:srgbClr val="174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E610AD-F071-4D9F-8E7A-1D4D567ACA45}"/>
              </a:ext>
            </a:extLst>
          </p:cNvPr>
          <p:cNvSpPr txBox="1"/>
          <p:nvPr/>
        </p:nvSpPr>
        <p:spPr>
          <a:xfrm>
            <a:off x="5379931" y="5275758"/>
            <a:ext cx="2608091" cy="405768"/>
          </a:xfrm>
          <a:prstGeom prst="rect">
            <a:avLst/>
          </a:prstGeom>
          <a:noFill/>
        </p:spPr>
        <p:txBody>
          <a:bodyPr wrap="square" rtlCol="0">
            <a:spAutoFit/>
          </a:bodyPr>
          <a:lstStyle/>
          <a:p>
            <a:r>
              <a:rPr lang="en-NZ"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2018</a:t>
            </a:r>
          </a:p>
        </p:txBody>
      </p:sp>
      <p:sp>
        <p:nvSpPr>
          <p:cNvPr id="9" name="TextBox 8">
            <a:extLst>
              <a:ext uri="{FF2B5EF4-FFF2-40B4-BE49-F238E27FC236}">
                <a16:creationId xmlns:a16="http://schemas.microsoft.com/office/drawing/2014/main" id="{F6E610AD-F071-4D9F-8E7A-1D4D567ACA45}"/>
              </a:ext>
            </a:extLst>
          </p:cNvPr>
          <p:cNvSpPr txBox="1"/>
          <p:nvPr/>
        </p:nvSpPr>
        <p:spPr>
          <a:xfrm>
            <a:off x="9287063" y="5275758"/>
            <a:ext cx="923972" cy="405768"/>
          </a:xfrm>
          <a:prstGeom prst="rect">
            <a:avLst/>
          </a:prstGeom>
          <a:noFill/>
        </p:spPr>
        <p:txBody>
          <a:bodyPr wrap="square" rtlCol="0">
            <a:spAutoFit/>
          </a:bodyPr>
          <a:lstStyle/>
          <a:p>
            <a:pPr algn="r"/>
            <a:r>
              <a:rPr lang="en-NZ"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2050</a:t>
            </a:r>
          </a:p>
        </p:txBody>
      </p:sp>
      <p:cxnSp>
        <p:nvCxnSpPr>
          <p:cNvPr id="10" name="Straight Connector 9"/>
          <p:cNvCxnSpPr/>
          <p:nvPr/>
        </p:nvCxnSpPr>
        <p:spPr>
          <a:xfrm>
            <a:off x="5476183" y="5232000"/>
            <a:ext cx="4719798" cy="0"/>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10063389" y="3481846"/>
            <a:ext cx="200568" cy="200566"/>
          </a:xfrm>
          <a:prstGeom prst="ellipse">
            <a:avLst/>
          </a:prstGeom>
          <a:solidFill>
            <a:srgbClr val="174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0046832" y="3852136"/>
            <a:ext cx="200568" cy="200566"/>
          </a:xfrm>
          <a:prstGeom prst="ellipse">
            <a:avLst/>
          </a:prstGeom>
          <a:solidFill>
            <a:srgbClr val="42B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6E610AD-F071-4D9F-8E7A-1D4D567ACA45}"/>
              </a:ext>
            </a:extLst>
          </p:cNvPr>
          <p:cNvSpPr txBox="1"/>
          <p:nvPr/>
        </p:nvSpPr>
        <p:spPr>
          <a:xfrm>
            <a:off x="10342110" y="3319737"/>
            <a:ext cx="2016730" cy="338554"/>
          </a:xfrm>
          <a:prstGeom prst="rect">
            <a:avLst/>
          </a:prstGeom>
          <a:noFill/>
        </p:spPr>
        <p:txBody>
          <a:bodyPr wrap="square" rtlCol="0">
            <a:spAutoFit/>
          </a:bodyPr>
          <a:lstStyle/>
          <a:p>
            <a:r>
              <a:rPr lang="en-NZ" sz="1600" dirty="0">
                <a:solidFill>
                  <a:srgbClr val="174057"/>
                </a:solidFill>
                <a:latin typeface="Tahoma" panose="020B0604030504040204" pitchFamily="34" charset="0"/>
                <a:ea typeface="Tahoma" panose="020B0604030504040204" pitchFamily="34" charset="0"/>
                <a:cs typeface="Tahoma" panose="020B0604030504040204" pitchFamily="34" charset="0"/>
              </a:rPr>
              <a:t>274 PJ</a:t>
            </a:r>
          </a:p>
        </p:txBody>
      </p:sp>
      <p:sp>
        <p:nvSpPr>
          <p:cNvPr id="14" name="TextBox 13">
            <a:extLst>
              <a:ext uri="{FF2B5EF4-FFF2-40B4-BE49-F238E27FC236}">
                <a16:creationId xmlns:a16="http://schemas.microsoft.com/office/drawing/2014/main" id="{F6E610AD-F071-4D9F-8E7A-1D4D567ACA45}"/>
              </a:ext>
            </a:extLst>
          </p:cNvPr>
          <p:cNvSpPr txBox="1"/>
          <p:nvPr/>
        </p:nvSpPr>
        <p:spPr>
          <a:xfrm>
            <a:off x="10358820" y="3913367"/>
            <a:ext cx="1112563" cy="338554"/>
          </a:xfrm>
          <a:prstGeom prst="rect">
            <a:avLst/>
          </a:prstGeom>
          <a:noFill/>
        </p:spPr>
        <p:txBody>
          <a:bodyPr wrap="square" rtlCol="0">
            <a:spAutoFit/>
          </a:bodyPr>
          <a:lstStyle/>
          <a:p>
            <a:r>
              <a:rPr lang="en-NZ" sz="1600" dirty="0">
                <a:solidFill>
                  <a:srgbClr val="42B295"/>
                </a:solidFill>
                <a:latin typeface="Tahoma" panose="020B0604030504040204" pitchFamily="34" charset="0"/>
                <a:ea typeface="Tahoma" panose="020B0604030504040204" pitchFamily="34" charset="0"/>
                <a:cs typeface="Tahoma" panose="020B0604030504040204" pitchFamily="34" charset="0"/>
              </a:rPr>
              <a:t>181 PJ</a:t>
            </a:r>
          </a:p>
        </p:txBody>
      </p:sp>
      <p:sp>
        <p:nvSpPr>
          <p:cNvPr id="15" name="TextBox 14">
            <a:extLst>
              <a:ext uri="{FF2B5EF4-FFF2-40B4-BE49-F238E27FC236}">
                <a16:creationId xmlns:a16="http://schemas.microsoft.com/office/drawing/2014/main" id="{F6E610AD-F071-4D9F-8E7A-1D4D567ACA45}"/>
              </a:ext>
            </a:extLst>
          </p:cNvPr>
          <p:cNvSpPr txBox="1"/>
          <p:nvPr/>
        </p:nvSpPr>
        <p:spPr>
          <a:xfrm>
            <a:off x="4932638" y="2149495"/>
            <a:ext cx="894586" cy="338554"/>
          </a:xfrm>
          <a:prstGeom prst="rect">
            <a:avLst/>
          </a:prstGeom>
          <a:noFill/>
        </p:spPr>
        <p:txBody>
          <a:bodyPr wrap="square" rtlCol="0">
            <a:spAutoFit/>
          </a:bodyPr>
          <a:lstStyle/>
          <a:p>
            <a:r>
              <a:rPr lang="en-NZ" sz="1600" dirty="0">
                <a:solidFill>
                  <a:srgbClr val="E37B2A"/>
                </a:solidFill>
                <a:latin typeface="Tahoma" panose="020B0604030504040204" pitchFamily="34" charset="0"/>
                <a:ea typeface="Tahoma" panose="020B0604030504040204" pitchFamily="34" charset="0"/>
                <a:cs typeface="Tahoma" panose="020B0604030504040204" pitchFamily="34" charset="0"/>
              </a:rPr>
              <a:t>491 PJ</a:t>
            </a:r>
          </a:p>
        </p:txBody>
      </p:sp>
      <p:sp>
        <p:nvSpPr>
          <p:cNvPr id="16" name="TextBox 15">
            <a:extLst>
              <a:ext uri="{FF2B5EF4-FFF2-40B4-BE49-F238E27FC236}">
                <a16:creationId xmlns:a16="http://schemas.microsoft.com/office/drawing/2014/main" id="{F6E610AD-F071-4D9F-8E7A-1D4D567ACA45}"/>
              </a:ext>
            </a:extLst>
          </p:cNvPr>
          <p:cNvSpPr txBox="1"/>
          <p:nvPr/>
        </p:nvSpPr>
        <p:spPr>
          <a:xfrm>
            <a:off x="5151410" y="1072153"/>
            <a:ext cx="3529411" cy="369332"/>
          </a:xfrm>
          <a:prstGeom prst="rect">
            <a:avLst/>
          </a:prstGeom>
          <a:noFill/>
        </p:spPr>
        <p:txBody>
          <a:bodyPr wrap="square" rtlCol="0">
            <a:spAutoFit/>
          </a:bodyPr>
          <a:lstStyle/>
          <a:p>
            <a:r>
              <a:rPr lang="en-NZ" b="1" dirty="0">
                <a:solidFill>
                  <a:srgbClr val="174057"/>
                </a:solidFill>
                <a:latin typeface="Tahoma" panose="020B0604030504040204" pitchFamily="34" charset="0"/>
                <a:ea typeface="Tahoma" panose="020B0604030504040204" pitchFamily="34" charset="0"/>
                <a:cs typeface="Tahoma" panose="020B0604030504040204" pitchFamily="34" charset="0"/>
              </a:rPr>
              <a:t>All Fossil Fuel Consumption</a:t>
            </a:r>
          </a:p>
        </p:txBody>
      </p:sp>
      <p:sp>
        <p:nvSpPr>
          <p:cNvPr id="17" name="TextBox 16">
            <a:extLst>
              <a:ext uri="{FF2B5EF4-FFF2-40B4-BE49-F238E27FC236}">
                <a16:creationId xmlns:a16="http://schemas.microsoft.com/office/drawing/2014/main" id="{24FAF3C3-2107-458D-8034-266FBEC75B8E}"/>
              </a:ext>
            </a:extLst>
          </p:cNvPr>
          <p:cNvSpPr txBox="1"/>
          <p:nvPr/>
        </p:nvSpPr>
        <p:spPr>
          <a:xfrm>
            <a:off x="5557774" y="5946037"/>
            <a:ext cx="841221" cy="369332"/>
          </a:xfrm>
          <a:prstGeom prst="rect">
            <a:avLst/>
          </a:prstGeom>
          <a:noFill/>
        </p:spPr>
        <p:txBody>
          <a:bodyPr wrap="square" rtlCol="0">
            <a:spAutoFit/>
          </a:bodyPr>
          <a:lstStyle/>
          <a:p>
            <a:pPr algn="ctr"/>
            <a:r>
              <a:rPr lang="en-NZ"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20" name="Oval 19"/>
          <p:cNvSpPr/>
          <p:nvPr/>
        </p:nvSpPr>
        <p:spPr>
          <a:xfrm>
            <a:off x="5291328" y="2523738"/>
            <a:ext cx="225439" cy="225439"/>
          </a:xfrm>
          <a:prstGeom prst="ellipse">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2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5058B220-7AD8-4731-A07B-357FADCBE19E}"/>
              </a:ext>
            </a:extLst>
          </p:cNvPr>
          <p:cNvSpPr txBox="1">
            <a:spLocks/>
          </p:cNvSpPr>
          <p:nvPr/>
        </p:nvSpPr>
        <p:spPr>
          <a:xfrm>
            <a:off x="1524000" y="2514808"/>
            <a:ext cx="9144000" cy="819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3200" dirty="0">
                <a:latin typeface="Tahoma" panose="020B0604030504040204" pitchFamily="34" charset="0"/>
                <a:ea typeface="Tahoma" panose="020B0604030504040204" pitchFamily="34" charset="0"/>
                <a:cs typeface="Tahoma" panose="020B0604030504040204" pitchFamily="34" charset="0"/>
              </a:rPr>
              <a:t>All Sectors</a:t>
            </a:r>
          </a:p>
        </p:txBody>
      </p:sp>
      <p:sp>
        <p:nvSpPr>
          <p:cNvPr id="4" name="Title 3">
            <a:extLst>
              <a:ext uri="{FF2B5EF4-FFF2-40B4-BE49-F238E27FC236}">
                <a16:creationId xmlns:a16="http://schemas.microsoft.com/office/drawing/2014/main" id="{39E8917D-DB73-4D0D-B02A-2E323992DFDE}"/>
              </a:ext>
            </a:extLst>
          </p:cNvPr>
          <p:cNvSpPr txBox="1">
            <a:spLocks/>
          </p:cNvSpPr>
          <p:nvPr/>
        </p:nvSpPr>
        <p:spPr>
          <a:xfrm>
            <a:off x="1524000" y="1237852"/>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304" y="3209727"/>
            <a:ext cx="8795572" cy="3347882"/>
          </a:xfrm>
          <a:prstGeom prst="rect">
            <a:avLst/>
          </a:prstGeom>
        </p:spPr>
      </p:pic>
    </p:spTree>
    <p:extLst>
      <p:ext uri="{BB962C8B-B14F-4D97-AF65-F5344CB8AC3E}">
        <p14:creationId xmlns:p14="http://schemas.microsoft.com/office/powerpoint/2010/main" val="804734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DF87-6D52-4E54-860B-EB56EF96B6B2}"/>
              </a:ext>
            </a:extLst>
          </p:cNvPr>
          <p:cNvSpPr txBox="1">
            <a:spLocks/>
          </p:cNvSpPr>
          <p:nvPr/>
        </p:nvSpPr>
        <p:spPr>
          <a:xfrm>
            <a:off x="506511" y="413976"/>
            <a:ext cx="11114709" cy="1325563"/>
          </a:xfrm>
          <a:prstGeom prst="rect">
            <a:avLst/>
          </a:prstGeom>
        </p:spPr>
        <p:txBody>
          <a:bodyP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en-US" sz="3600" dirty="0">
                <a:ea typeface="Tahoma" panose="020B0604030504040204" pitchFamily="34" charset="0"/>
              </a:rPr>
              <a:t>A</a:t>
            </a:r>
            <a:r>
              <a:rPr lang="en-NZ" sz="3600" dirty="0" err="1">
                <a:ea typeface="Tahoma" panose="020B0604030504040204" pitchFamily="34" charset="0"/>
              </a:rPr>
              <a:t>ll</a:t>
            </a:r>
            <a:r>
              <a:rPr lang="en-NZ" sz="3600" dirty="0">
                <a:ea typeface="Tahoma" panose="020B0604030504040204" pitchFamily="34" charset="0"/>
              </a:rPr>
              <a:t> Sectors</a:t>
            </a:r>
            <a:br>
              <a:rPr lang="en-NZ" sz="3200" dirty="0">
                <a:latin typeface="Tahoma" panose="020B0604030504040204" pitchFamily="34" charset="0"/>
                <a:ea typeface="Tahoma" panose="020B0604030504040204" pitchFamily="34" charset="0"/>
                <a:cs typeface="Tahoma" panose="020B0604030504040204" pitchFamily="34" charset="0"/>
              </a:rPr>
            </a:br>
            <a:r>
              <a:rPr lang="en-NZ" sz="3200" b="0" dirty="0">
                <a:ea typeface="Tahoma" panose="020B0604030504040204" pitchFamily="34" charset="0"/>
              </a:rPr>
              <a:t>What might our energy sector carbon emission footprint look like? </a:t>
            </a:r>
          </a:p>
        </p:txBody>
      </p:sp>
      <p:sp>
        <p:nvSpPr>
          <p:cNvPr id="3" name="TextBox 2">
            <a:extLst>
              <a:ext uri="{FF2B5EF4-FFF2-40B4-BE49-F238E27FC236}">
                <a16:creationId xmlns:a16="http://schemas.microsoft.com/office/drawing/2014/main" id="{24FAF3C3-2107-458D-8034-266FBEC75B8E}"/>
              </a:ext>
            </a:extLst>
          </p:cNvPr>
          <p:cNvSpPr txBox="1"/>
          <p:nvPr/>
        </p:nvSpPr>
        <p:spPr>
          <a:xfrm>
            <a:off x="2220469" y="2009971"/>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4" name="TextBox 3">
            <a:extLst>
              <a:ext uri="{FF2B5EF4-FFF2-40B4-BE49-F238E27FC236}">
                <a16:creationId xmlns:a16="http://schemas.microsoft.com/office/drawing/2014/main" id="{F6E610AD-F071-4D9F-8E7A-1D4D567ACA45}"/>
              </a:ext>
            </a:extLst>
          </p:cNvPr>
          <p:cNvSpPr txBox="1"/>
          <p:nvPr/>
        </p:nvSpPr>
        <p:spPr>
          <a:xfrm>
            <a:off x="7854196" y="2019107"/>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hart, line chart&#10;&#10;Description automatically generated">
            <a:extLst>
              <a:ext uri="{FF2B5EF4-FFF2-40B4-BE49-F238E27FC236}">
                <a16:creationId xmlns:a16="http://schemas.microsoft.com/office/drawing/2014/main" id="{CDC77D3A-EE75-4020-8EC4-C8563AC50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11" y="2595468"/>
            <a:ext cx="5646548" cy="3763777"/>
          </a:xfrm>
          <a:prstGeom prst="rect">
            <a:avLst/>
          </a:prstGeom>
        </p:spPr>
      </p:pic>
      <p:pic>
        <p:nvPicPr>
          <p:cNvPr id="10" name="Picture 9" descr="Chart, line chart&#10;&#10;Description automatically generated">
            <a:extLst>
              <a:ext uri="{FF2B5EF4-FFF2-40B4-BE49-F238E27FC236}">
                <a16:creationId xmlns:a16="http://schemas.microsoft.com/office/drawing/2014/main" id="{BF99BC76-60FC-4A3B-8C73-0833B1E04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887" y="2569492"/>
            <a:ext cx="5646548" cy="3763777"/>
          </a:xfrm>
          <a:prstGeom prst="rect">
            <a:avLst/>
          </a:prstGeom>
        </p:spPr>
      </p:pic>
    </p:spTree>
    <p:extLst>
      <p:ext uri="{BB962C8B-B14F-4D97-AF65-F5344CB8AC3E}">
        <p14:creationId xmlns:p14="http://schemas.microsoft.com/office/powerpoint/2010/main" val="287744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FCE8B06E-8222-40DA-9E73-A30007F2CD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791" y="2801637"/>
            <a:ext cx="5513805" cy="3675296"/>
          </a:xfrm>
          <a:prstGeom prst="rect">
            <a:avLst/>
          </a:prstGeom>
        </p:spPr>
      </p:pic>
      <p:pic>
        <p:nvPicPr>
          <p:cNvPr id="3" name="Picture 2" descr="Chart, bar chart&#10;&#10;Description automatically generated">
            <a:extLst>
              <a:ext uri="{FF2B5EF4-FFF2-40B4-BE49-F238E27FC236}">
                <a16:creationId xmlns:a16="http://schemas.microsoft.com/office/drawing/2014/main" id="{8CB9ED50-F77C-45E6-BA89-9A7F6EFA19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5404" y="2801637"/>
            <a:ext cx="5513805" cy="3675294"/>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220469" y="2174425"/>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7854196" y="2183561"/>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506511" y="380110"/>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en-US" sz="3600" dirty="0">
                <a:ea typeface="Tahoma" panose="020B0604030504040204" pitchFamily="34" charset="0"/>
              </a:rPr>
              <a:t>A</a:t>
            </a:r>
            <a:r>
              <a:rPr lang="en-NZ" sz="3600" dirty="0">
                <a:ea typeface="Tahoma" panose="020B0604030504040204" pitchFamily="34" charset="0"/>
              </a:rPr>
              <a:t>ll Sectors</a:t>
            </a:r>
            <a:br>
              <a:rPr lang="en-NZ" sz="3200" dirty="0">
                <a:latin typeface="Tahoma" panose="020B0604030504040204" pitchFamily="34" charset="0"/>
                <a:ea typeface="Tahoma" panose="020B0604030504040204" pitchFamily="34" charset="0"/>
                <a:cs typeface="Tahoma" panose="020B0604030504040204" pitchFamily="34" charset="0"/>
              </a:rPr>
            </a:br>
            <a:r>
              <a:rPr lang="en-NZ" sz="3200" b="0" dirty="0">
                <a:ea typeface="Tahoma" panose="020B0604030504040204" pitchFamily="34" charset="0"/>
              </a:rPr>
              <a:t>What and how much energy might we consume? </a:t>
            </a:r>
          </a:p>
        </p:txBody>
      </p:sp>
    </p:spTree>
    <p:extLst>
      <p:ext uri="{BB962C8B-B14F-4D97-AF65-F5344CB8AC3E}">
        <p14:creationId xmlns:p14="http://schemas.microsoft.com/office/powerpoint/2010/main" val="469802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B823611F-3096-465E-BB9C-5814B1D760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7326" y="1888955"/>
            <a:ext cx="7200802" cy="4547756"/>
          </a:xfrm>
          <a:prstGeom prst="rect">
            <a:avLst/>
          </a:prstGeom>
        </p:spPr>
      </p:pic>
      <p:sp>
        <p:nvSpPr>
          <p:cNvPr id="3" name="Title 1">
            <a:extLst>
              <a:ext uri="{FF2B5EF4-FFF2-40B4-BE49-F238E27FC236}">
                <a16:creationId xmlns:a16="http://schemas.microsoft.com/office/drawing/2014/main" id="{059BDF87-6D52-4E54-860B-EB56EF96B6B2}"/>
              </a:ext>
            </a:extLst>
          </p:cNvPr>
          <p:cNvSpPr txBox="1">
            <a:spLocks/>
          </p:cNvSpPr>
          <p:nvPr/>
        </p:nvSpPr>
        <p:spPr>
          <a:xfrm>
            <a:off x="506511" y="363177"/>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en-US" sz="3600" dirty="0">
                <a:ea typeface="Tahoma" panose="020B0604030504040204" pitchFamily="34" charset="0"/>
              </a:rPr>
              <a:t>A</a:t>
            </a:r>
            <a:r>
              <a:rPr lang="en-NZ" sz="3600" dirty="0">
                <a:ea typeface="Tahoma" panose="020B0604030504040204" pitchFamily="34" charset="0"/>
              </a:rPr>
              <a:t>ll Sectors</a:t>
            </a:r>
            <a:br>
              <a:rPr lang="en-NZ" sz="3200" dirty="0">
                <a:latin typeface="Tahoma" panose="020B0604030504040204" pitchFamily="34" charset="0"/>
                <a:ea typeface="Tahoma" panose="020B0604030504040204" pitchFamily="34" charset="0"/>
                <a:cs typeface="Tahoma" panose="020B0604030504040204" pitchFamily="34" charset="0"/>
              </a:rPr>
            </a:br>
            <a:r>
              <a:rPr lang="en-NZ" sz="3200" b="0" dirty="0">
                <a:ea typeface="Tahoma" panose="020B0604030504040204" pitchFamily="34" charset="0"/>
              </a:rPr>
              <a:t>To what extent might we be able to electrify our economy? </a:t>
            </a:r>
          </a:p>
        </p:txBody>
      </p:sp>
    </p:spTree>
    <p:extLst>
      <p:ext uri="{BB962C8B-B14F-4D97-AF65-F5344CB8AC3E}">
        <p14:creationId xmlns:p14="http://schemas.microsoft.com/office/powerpoint/2010/main" val="3063991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5058B220-7AD8-4731-A07B-357FADCBE19E}"/>
              </a:ext>
            </a:extLst>
          </p:cNvPr>
          <p:cNvSpPr txBox="1">
            <a:spLocks/>
          </p:cNvSpPr>
          <p:nvPr/>
        </p:nvSpPr>
        <p:spPr>
          <a:xfrm>
            <a:off x="1524000" y="2514808"/>
            <a:ext cx="9144000" cy="819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3200" dirty="0">
                <a:solidFill>
                  <a:srgbClr val="E37B2A"/>
                </a:solidFill>
                <a:latin typeface="Tahoma" panose="020B0604030504040204" pitchFamily="34" charset="0"/>
                <a:ea typeface="Tahoma" panose="020B0604030504040204" pitchFamily="34" charset="0"/>
                <a:cs typeface="Tahoma" panose="020B0604030504040204" pitchFamily="34" charset="0"/>
              </a:rPr>
              <a:t>Electricity</a:t>
            </a:r>
          </a:p>
        </p:txBody>
      </p:sp>
      <p:sp>
        <p:nvSpPr>
          <p:cNvPr id="4" name="Title 3">
            <a:extLst>
              <a:ext uri="{FF2B5EF4-FFF2-40B4-BE49-F238E27FC236}">
                <a16:creationId xmlns:a16="http://schemas.microsoft.com/office/drawing/2014/main" id="{39E8917D-DB73-4D0D-B02A-2E323992DFDE}"/>
              </a:ext>
            </a:extLst>
          </p:cNvPr>
          <p:cNvSpPr txBox="1">
            <a:spLocks/>
          </p:cNvSpPr>
          <p:nvPr/>
        </p:nvSpPr>
        <p:spPr>
          <a:xfrm>
            <a:off x="1524000" y="1237852"/>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pic>
        <p:nvPicPr>
          <p:cNvPr id="5" name="Picture 4" descr="electricit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255" y="3929120"/>
            <a:ext cx="2807806" cy="2807806"/>
          </a:xfrm>
          <a:prstGeom prst="rect">
            <a:avLst/>
          </a:prstGeom>
        </p:spPr>
      </p:pic>
    </p:spTree>
    <p:extLst>
      <p:ext uri="{BB962C8B-B14F-4D97-AF65-F5344CB8AC3E}">
        <p14:creationId xmlns:p14="http://schemas.microsoft.com/office/powerpoint/2010/main" val="382153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descr="Chart&#10;&#10;Description automatically generated">
            <a:extLst>
              <a:ext uri="{FF2B5EF4-FFF2-40B4-BE49-F238E27FC236}">
                <a16:creationId xmlns:a16="http://schemas.microsoft.com/office/drawing/2014/main" id="{DA3E18BB-6073-4B06-9805-75E6247E4B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0469" y="2465429"/>
            <a:ext cx="6001531" cy="4000395"/>
          </a:xfrm>
          <a:prstGeom prst="rect">
            <a:avLst/>
          </a:prstGeom>
        </p:spPr>
      </p:pic>
      <p:pic>
        <p:nvPicPr>
          <p:cNvPr id="4" name="Content Placeholder 7" descr="Chart, histogram&#10;&#10;Description automatically generated">
            <a:extLst>
              <a:ext uri="{FF2B5EF4-FFF2-40B4-BE49-F238E27FC236}">
                <a16:creationId xmlns:a16="http://schemas.microsoft.com/office/drawing/2014/main" id="{56DD8A81-A6D5-4C36-B0B5-B603404C4D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 y="2475532"/>
            <a:ext cx="6001530" cy="4000394"/>
          </a:xfrm>
          <a:prstGeom prst="rect">
            <a:avLst/>
          </a:prstGeom>
        </p:spPr>
      </p:pic>
      <p:sp>
        <p:nvSpPr>
          <p:cNvPr id="7" name="TextBox 6">
            <a:extLst>
              <a:ext uri="{FF2B5EF4-FFF2-40B4-BE49-F238E27FC236}">
                <a16:creationId xmlns:a16="http://schemas.microsoft.com/office/drawing/2014/main" id="{24FAF3C3-2107-458D-8034-266FBEC75B8E}"/>
              </a:ext>
            </a:extLst>
          </p:cNvPr>
          <p:cNvSpPr txBox="1"/>
          <p:nvPr/>
        </p:nvSpPr>
        <p:spPr>
          <a:xfrm>
            <a:off x="2010321" y="1936885"/>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8" name="TextBox 7">
            <a:extLst>
              <a:ext uri="{FF2B5EF4-FFF2-40B4-BE49-F238E27FC236}">
                <a16:creationId xmlns:a16="http://schemas.microsoft.com/office/drawing/2014/main" id="{F6E610AD-F071-4D9F-8E7A-1D4D567ACA45}"/>
              </a:ext>
            </a:extLst>
          </p:cNvPr>
          <p:cNvSpPr txBox="1"/>
          <p:nvPr/>
        </p:nvSpPr>
        <p:spPr>
          <a:xfrm>
            <a:off x="8100892" y="1909477"/>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Electricity </a:t>
            </a:r>
          </a:p>
          <a:p>
            <a:pPr>
              <a:lnSpc>
                <a:spcPct val="110000"/>
              </a:lnSpc>
            </a:pPr>
            <a:r>
              <a:rPr lang="en-NZ" sz="3200" b="0" dirty="0">
                <a:solidFill>
                  <a:srgbClr val="2A5484"/>
                </a:solidFill>
                <a:ea typeface="Tahoma" panose="020B0604030504040204" pitchFamily="34" charset="0"/>
              </a:rPr>
              <a:t>What might our carbon emission footprint look like?</a:t>
            </a:r>
          </a:p>
        </p:txBody>
      </p:sp>
    </p:spTree>
    <p:extLst>
      <p:ext uri="{BB962C8B-B14F-4D97-AF65-F5344CB8AC3E}">
        <p14:creationId xmlns:p14="http://schemas.microsoft.com/office/powerpoint/2010/main" val="1056264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descr="Chart, bar chart&#10;&#10;Description automatically generated">
            <a:extLst>
              <a:ext uri="{FF2B5EF4-FFF2-40B4-BE49-F238E27FC236}">
                <a16:creationId xmlns:a16="http://schemas.microsoft.com/office/drawing/2014/main" id="{EC3CC650-ED50-4662-A2C8-BF7E51C64B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200" y="2411409"/>
            <a:ext cx="5803698" cy="3868527"/>
          </a:xfrm>
          <a:prstGeom prst="rect">
            <a:avLst/>
          </a:prstGeom>
        </p:spPr>
      </p:pic>
      <p:pic>
        <p:nvPicPr>
          <p:cNvPr id="4" name="Content Placeholder 7" descr="Chart, bar chart&#10;&#10;Description automatically generated">
            <a:extLst>
              <a:ext uri="{FF2B5EF4-FFF2-40B4-BE49-F238E27FC236}">
                <a16:creationId xmlns:a16="http://schemas.microsoft.com/office/drawing/2014/main" id="{BCD1B072-A38F-468E-A378-E0D20E515B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101" y="2411410"/>
            <a:ext cx="5956099" cy="3970112"/>
          </a:xfrm>
          <a:prstGeom prst="rect">
            <a:avLst/>
          </a:prstGeom>
        </p:spPr>
      </p:pic>
      <p:sp>
        <p:nvSpPr>
          <p:cNvPr id="7" name="TextBox 6">
            <a:extLst>
              <a:ext uri="{FF2B5EF4-FFF2-40B4-BE49-F238E27FC236}">
                <a16:creationId xmlns:a16="http://schemas.microsoft.com/office/drawing/2014/main" id="{24FAF3C3-2107-458D-8034-266FBEC75B8E}"/>
              </a:ext>
            </a:extLst>
          </p:cNvPr>
          <p:cNvSpPr txBox="1"/>
          <p:nvPr/>
        </p:nvSpPr>
        <p:spPr>
          <a:xfrm>
            <a:off x="2010321" y="2019112"/>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8" name="TextBox 7">
            <a:extLst>
              <a:ext uri="{FF2B5EF4-FFF2-40B4-BE49-F238E27FC236}">
                <a16:creationId xmlns:a16="http://schemas.microsoft.com/office/drawing/2014/main" id="{F6E610AD-F071-4D9F-8E7A-1D4D567ACA45}"/>
              </a:ext>
            </a:extLst>
          </p:cNvPr>
          <p:cNvSpPr txBox="1"/>
          <p:nvPr/>
        </p:nvSpPr>
        <p:spPr>
          <a:xfrm>
            <a:off x="8100892" y="1991704"/>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Electricity </a:t>
            </a:r>
          </a:p>
          <a:p>
            <a:pPr>
              <a:lnSpc>
                <a:spcPct val="110000"/>
              </a:lnSpc>
            </a:pPr>
            <a:r>
              <a:rPr lang="en-NZ" sz="3200" b="0" dirty="0">
                <a:solidFill>
                  <a:srgbClr val="2A5484"/>
                </a:solidFill>
                <a:ea typeface="Tahoma" panose="020B0604030504040204" pitchFamily="34" charset="0"/>
              </a:rPr>
              <a:t>What might electricity generation look like?</a:t>
            </a:r>
          </a:p>
        </p:txBody>
      </p:sp>
    </p:spTree>
    <p:extLst>
      <p:ext uri="{BB962C8B-B14F-4D97-AF65-F5344CB8AC3E}">
        <p14:creationId xmlns:p14="http://schemas.microsoft.com/office/powerpoint/2010/main" val="282270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descr="Chart, bar chart&#10;&#10;Description automatically generated">
            <a:extLst>
              <a:ext uri="{FF2B5EF4-FFF2-40B4-BE49-F238E27FC236}">
                <a16:creationId xmlns:a16="http://schemas.microsoft.com/office/drawing/2014/main" id="{AE927C24-0624-4E56-BF86-1997BB1BE9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4678" y="2656051"/>
            <a:ext cx="5783679" cy="3855183"/>
          </a:xfrm>
          <a:prstGeom prst="rect">
            <a:avLst/>
          </a:prstGeom>
        </p:spPr>
      </p:pic>
      <p:pic>
        <p:nvPicPr>
          <p:cNvPr id="4" name="Content Placeholder 6" descr="Chart, bar chart&#10;&#10;Description automatically generated">
            <a:extLst>
              <a:ext uri="{FF2B5EF4-FFF2-40B4-BE49-F238E27FC236}">
                <a16:creationId xmlns:a16="http://schemas.microsoft.com/office/drawing/2014/main" id="{EF71E59E-1158-4A15-9F8D-F098A64909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999" y="2656052"/>
            <a:ext cx="5783679" cy="3855183"/>
          </a:xfrm>
          <a:prstGeom prst="rect">
            <a:avLst/>
          </a:prstGeom>
        </p:spPr>
      </p:pic>
      <p:sp>
        <p:nvSpPr>
          <p:cNvPr id="7" name="TextBox 6">
            <a:extLst>
              <a:ext uri="{FF2B5EF4-FFF2-40B4-BE49-F238E27FC236}">
                <a16:creationId xmlns:a16="http://schemas.microsoft.com/office/drawing/2014/main" id="{24FAF3C3-2107-458D-8034-266FBEC75B8E}"/>
              </a:ext>
            </a:extLst>
          </p:cNvPr>
          <p:cNvSpPr txBox="1"/>
          <p:nvPr/>
        </p:nvSpPr>
        <p:spPr>
          <a:xfrm>
            <a:off x="2010321" y="2073940"/>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8" name="TextBox 7">
            <a:extLst>
              <a:ext uri="{FF2B5EF4-FFF2-40B4-BE49-F238E27FC236}">
                <a16:creationId xmlns:a16="http://schemas.microsoft.com/office/drawing/2014/main" id="{F6E610AD-F071-4D9F-8E7A-1D4D567ACA45}"/>
              </a:ext>
            </a:extLst>
          </p:cNvPr>
          <p:cNvSpPr txBox="1"/>
          <p:nvPr/>
        </p:nvSpPr>
        <p:spPr>
          <a:xfrm>
            <a:off x="8100892" y="2046532"/>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Electricity </a:t>
            </a:r>
          </a:p>
          <a:p>
            <a:pPr>
              <a:lnSpc>
                <a:spcPct val="110000"/>
              </a:lnSpc>
            </a:pPr>
            <a:r>
              <a:rPr lang="en-NZ" sz="3200" b="0" dirty="0">
                <a:solidFill>
                  <a:srgbClr val="2A5484"/>
                </a:solidFill>
                <a:ea typeface="Tahoma" panose="020B0604030504040204" pitchFamily="34" charset="0"/>
              </a:rPr>
              <a:t>How much electricity storage might be used in an average year?</a:t>
            </a:r>
          </a:p>
        </p:txBody>
      </p:sp>
    </p:spTree>
    <p:extLst>
      <p:ext uri="{BB962C8B-B14F-4D97-AF65-F5344CB8AC3E}">
        <p14:creationId xmlns:p14="http://schemas.microsoft.com/office/powerpoint/2010/main" val="177801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9E8917D-DB73-4D0D-B02A-2E323992DFDE}"/>
              </a:ext>
            </a:extLst>
          </p:cNvPr>
          <p:cNvSpPr txBox="1">
            <a:spLocks/>
          </p:cNvSpPr>
          <p:nvPr/>
        </p:nvSpPr>
        <p:spPr>
          <a:xfrm>
            <a:off x="1524000" y="2348236"/>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sp>
        <p:nvSpPr>
          <p:cNvPr id="5" name="Subtitle 4">
            <a:extLst>
              <a:ext uri="{FF2B5EF4-FFF2-40B4-BE49-F238E27FC236}">
                <a16:creationId xmlns:a16="http://schemas.microsoft.com/office/drawing/2014/main" id="{5058B220-7AD8-4731-A07B-357FADCBE19E}"/>
              </a:ext>
            </a:extLst>
          </p:cNvPr>
          <p:cNvSpPr txBox="1">
            <a:spLocks/>
          </p:cNvSpPr>
          <p:nvPr/>
        </p:nvSpPr>
        <p:spPr>
          <a:xfrm>
            <a:off x="1524000" y="3667932"/>
            <a:ext cx="9144000" cy="841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solidFill>
                  <a:srgbClr val="E37B2A"/>
                </a:solidFill>
                <a:latin typeface="Tahoma" panose="020B0604030504040204" pitchFamily="34" charset="0"/>
                <a:ea typeface="Tahoma" panose="020B0604030504040204" pitchFamily="34" charset="0"/>
                <a:cs typeface="Tahoma" panose="020B0604030504040204" pitchFamily="34" charset="0"/>
              </a:rPr>
              <a:t>Introduction</a:t>
            </a:r>
          </a:p>
        </p:txBody>
      </p:sp>
    </p:spTree>
    <p:extLst>
      <p:ext uri="{BB962C8B-B14F-4D97-AF65-F5344CB8AC3E}">
        <p14:creationId xmlns:p14="http://schemas.microsoft.com/office/powerpoint/2010/main" val="5595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9" descr="Chart, bar chart&#10;&#10;Description automatically generated">
            <a:extLst>
              <a:ext uri="{FF2B5EF4-FFF2-40B4-BE49-F238E27FC236}">
                <a16:creationId xmlns:a16="http://schemas.microsoft.com/office/drawing/2014/main" id="{45037993-113C-4F06-8A10-2F9B89D689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40" y="2484501"/>
            <a:ext cx="5997160" cy="3997482"/>
          </a:xfrm>
          <a:prstGeom prst="rect">
            <a:avLst/>
          </a:prstGeom>
        </p:spPr>
      </p:pic>
      <p:pic>
        <p:nvPicPr>
          <p:cNvPr id="4" name="Content Placeholder 13" descr="Chart, bar chart&#10;&#10;Description automatically generated">
            <a:extLst>
              <a:ext uri="{FF2B5EF4-FFF2-40B4-BE49-F238E27FC236}">
                <a16:creationId xmlns:a16="http://schemas.microsoft.com/office/drawing/2014/main" id="{095ED6BD-BB81-43AF-92E0-85B0769F00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00" y="2466229"/>
            <a:ext cx="5997160" cy="3997482"/>
          </a:xfrm>
          <a:prstGeom prst="rect">
            <a:avLst/>
          </a:prstGeom>
        </p:spPr>
      </p:pic>
      <p:sp>
        <p:nvSpPr>
          <p:cNvPr id="7" name="TextBox 6">
            <a:extLst>
              <a:ext uri="{FF2B5EF4-FFF2-40B4-BE49-F238E27FC236}">
                <a16:creationId xmlns:a16="http://schemas.microsoft.com/office/drawing/2014/main" id="{24FAF3C3-2107-458D-8034-266FBEC75B8E}"/>
              </a:ext>
            </a:extLst>
          </p:cNvPr>
          <p:cNvSpPr txBox="1"/>
          <p:nvPr/>
        </p:nvSpPr>
        <p:spPr>
          <a:xfrm>
            <a:off x="2010321" y="1991704"/>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8" name="TextBox 7">
            <a:extLst>
              <a:ext uri="{FF2B5EF4-FFF2-40B4-BE49-F238E27FC236}">
                <a16:creationId xmlns:a16="http://schemas.microsoft.com/office/drawing/2014/main" id="{F6E610AD-F071-4D9F-8E7A-1D4D567ACA45}"/>
              </a:ext>
            </a:extLst>
          </p:cNvPr>
          <p:cNvSpPr txBox="1"/>
          <p:nvPr/>
        </p:nvSpPr>
        <p:spPr>
          <a:xfrm>
            <a:off x="8100892" y="1964296"/>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Electricity </a:t>
            </a:r>
          </a:p>
          <a:p>
            <a:pPr>
              <a:lnSpc>
                <a:spcPct val="110000"/>
              </a:lnSpc>
            </a:pPr>
            <a:r>
              <a:rPr lang="en-NZ" sz="3200" b="0" dirty="0">
                <a:solidFill>
                  <a:srgbClr val="2A5484"/>
                </a:solidFill>
                <a:ea typeface="Tahoma" panose="020B0604030504040204" pitchFamily="34" charset="0"/>
              </a:rPr>
              <a:t>Does the model show us reaching 100% renewable electricity?</a:t>
            </a:r>
          </a:p>
        </p:txBody>
      </p:sp>
    </p:spTree>
    <p:extLst>
      <p:ext uri="{BB962C8B-B14F-4D97-AF65-F5344CB8AC3E}">
        <p14:creationId xmlns:p14="http://schemas.microsoft.com/office/powerpoint/2010/main" val="43031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5058B220-7AD8-4731-A07B-357FADCBE19E}"/>
              </a:ext>
            </a:extLst>
          </p:cNvPr>
          <p:cNvSpPr txBox="1">
            <a:spLocks/>
          </p:cNvSpPr>
          <p:nvPr/>
        </p:nvSpPr>
        <p:spPr>
          <a:xfrm>
            <a:off x="1524000" y="2514808"/>
            <a:ext cx="9144000" cy="819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3200" dirty="0">
                <a:latin typeface="Tahoma" panose="020B0604030504040204" pitchFamily="34" charset="0"/>
                <a:ea typeface="Tahoma" panose="020B0604030504040204" pitchFamily="34" charset="0"/>
                <a:cs typeface="Tahoma" panose="020B0604030504040204" pitchFamily="34" charset="0"/>
              </a:rPr>
              <a:t>Transport</a:t>
            </a:r>
          </a:p>
        </p:txBody>
      </p:sp>
      <p:sp>
        <p:nvSpPr>
          <p:cNvPr id="4" name="Title 3">
            <a:extLst>
              <a:ext uri="{FF2B5EF4-FFF2-40B4-BE49-F238E27FC236}">
                <a16:creationId xmlns:a16="http://schemas.microsoft.com/office/drawing/2014/main" id="{39E8917D-DB73-4D0D-B02A-2E323992DFDE}"/>
              </a:ext>
            </a:extLst>
          </p:cNvPr>
          <p:cNvSpPr txBox="1">
            <a:spLocks/>
          </p:cNvSpPr>
          <p:nvPr/>
        </p:nvSpPr>
        <p:spPr>
          <a:xfrm>
            <a:off x="1524000" y="1237852"/>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pic>
        <p:nvPicPr>
          <p:cNvPr id="5" name="Picture 4" descr="transport"/>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190905" y="3590115"/>
            <a:ext cx="3136148" cy="3136148"/>
          </a:xfrm>
          <a:prstGeom prst="rect">
            <a:avLst/>
          </a:prstGeom>
        </p:spPr>
      </p:pic>
    </p:spTree>
    <p:extLst>
      <p:ext uri="{BB962C8B-B14F-4D97-AF65-F5344CB8AC3E}">
        <p14:creationId xmlns:p14="http://schemas.microsoft.com/office/powerpoint/2010/main" val="3998389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85547571-F893-4BF5-B4B1-FD7B52ABBB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85" y="2486656"/>
            <a:ext cx="6095999" cy="4063364"/>
          </a:xfrm>
          <a:prstGeom prst="rect">
            <a:avLst/>
          </a:prstGeom>
        </p:spPr>
      </p:pic>
      <p:pic>
        <p:nvPicPr>
          <p:cNvPr id="3" name="Picture 2" descr="Chart&#10;&#10;Description automatically generated">
            <a:extLst>
              <a:ext uri="{FF2B5EF4-FFF2-40B4-BE49-F238E27FC236}">
                <a16:creationId xmlns:a16="http://schemas.microsoft.com/office/drawing/2014/main" id="{6239CCC3-68E8-43D2-B5B6-5A51CF49FE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9785" y="2406893"/>
            <a:ext cx="6042215" cy="4027514"/>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073931"/>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046523"/>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What technology might help us to lower our carbon footprint?</a:t>
            </a:r>
          </a:p>
        </p:txBody>
      </p:sp>
    </p:spTree>
    <p:extLst>
      <p:ext uri="{BB962C8B-B14F-4D97-AF65-F5344CB8AC3E}">
        <p14:creationId xmlns:p14="http://schemas.microsoft.com/office/powerpoint/2010/main" val="175753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3CA47CAD-93C9-4B73-9E5B-2E4625B449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542" y="2471741"/>
            <a:ext cx="6035652" cy="4023139"/>
          </a:xfrm>
          <a:prstGeom prst="rect">
            <a:avLst/>
          </a:prstGeom>
        </p:spPr>
      </p:pic>
      <p:pic>
        <p:nvPicPr>
          <p:cNvPr id="3" name="Picture 2">
            <a:extLst>
              <a:ext uri="{FF2B5EF4-FFF2-40B4-BE49-F238E27FC236}">
                <a16:creationId xmlns:a16="http://schemas.microsoft.com/office/drawing/2014/main" id="{6B722D82-E7B3-4706-B62A-5D7A92A6F5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1026" y="2471741"/>
            <a:ext cx="5594064" cy="3728793"/>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119963" y="1964294"/>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292766" y="1936886"/>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How might fuel consumption impact our emission footprint?</a:t>
            </a:r>
          </a:p>
        </p:txBody>
      </p:sp>
    </p:spTree>
    <p:extLst>
      <p:ext uri="{BB962C8B-B14F-4D97-AF65-F5344CB8AC3E}">
        <p14:creationId xmlns:p14="http://schemas.microsoft.com/office/powerpoint/2010/main" val="235937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F8E132B7-F2AE-4D45-B9E5-BFB0209BA2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057" y="2532267"/>
            <a:ext cx="5947199" cy="3964179"/>
          </a:xfrm>
          <a:prstGeom prst="rect">
            <a:avLst/>
          </a:prstGeom>
        </p:spPr>
      </p:pic>
      <p:pic>
        <p:nvPicPr>
          <p:cNvPr id="3" name="Picture 2" descr="Chart, bar chart&#10;&#10;Description automatically generated">
            <a:extLst>
              <a:ext uri="{FF2B5EF4-FFF2-40B4-BE49-F238E27FC236}">
                <a16:creationId xmlns:a16="http://schemas.microsoft.com/office/drawing/2014/main" id="{E711D991-8A2C-431B-AE7C-A8AC592A9F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9095" y="2577324"/>
            <a:ext cx="5947199" cy="3964180"/>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073931"/>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046523"/>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How might road transport look?</a:t>
            </a:r>
          </a:p>
        </p:txBody>
      </p:sp>
    </p:spTree>
    <p:extLst>
      <p:ext uri="{BB962C8B-B14F-4D97-AF65-F5344CB8AC3E}">
        <p14:creationId xmlns:p14="http://schemas.microsoft.com/office/powerpoint/2010/main" val="3079697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A8896B92-8DF3-4A31-B61D-5269CDCB17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900" y="2499534"/>
            <a:ext cx="6101194" cy="4066827"/>
          </a:xfrm>
          <a:prstGeom prst="rect">
            <a:avLst/>
          </a:prstGeom>
        </p:spPr>
      </p:pic>
      <p:pic>
        <p:nvPicPr>
          <p:cNvPr id="3" name="Picture 2" descr="Chart, funnel chart&#10;&#10;Description automatically generated">
            <a:extLst>
              <a:ext uri="{FF2B5EF4-FFF2-40B4-BE49-F238E27FC236}">
                <a16:creationId xmlns:a16="http://schemas.microsoft.com/office/drawing/2014/main" id="{C90DC5EF-A934-4F05-9B1B-EE2DB87738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499533"/>
            <a:ext cx="6096000" cy="4063365"/>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046521"/>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019113"/>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What cars might we drive?</a:t>
            </a:r>
          </a:p>
        </p:txBody>
      </p:sp>
    </p:spTree>
    <p:extLst>
      <p:ext uri="{BB962C8B-B14F-4D97-AF65-F5344CB8AC3E}">
        <p14:creationId xmlns:p14="http://schemas.microsoft.com/office/powerpoint/2010/main" val="311587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Chart, line chart&#10;&#10;Description automatically generated">
            <a:extLst>
              <a:ext uri="{FF2B5EF4-FFF2-40B4-BE49-F238E27FC236}">
                <a16:creationId xmlns:a16="http://schemas.microsoft.com/office/drawing/2014/main" id="{1C4FB8F8-E28C-4B20-8B53-70092E515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962" y="2472885"/>
            <a:ext cx="6022415" cy="4014316"/>
          </a:xfrm>
          <a:prstGeom prst="rect">
            <a:avLst/>
          </a:prstGeom>
        </p:spPr>
      </p:pic>
      <p:pic>
        <p:nvPicPr>
          <p:cNvPr id="3" name="Picture 2" descr="Chart, line chart&#10;&#10;Description automatically generated">
            <a:extLst>
              <a:ext uri="{FF2B5EF4-FFF2-40B4-BE49-F238E27FC236}">
                <a16:creationId xmlns:a16="http://schemas.microsoft.com/office/drawing/2014/main" id="{4AEFF65F-0805-452A-9A3E-51B9C0C92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9585" y="2511941"/>
            <a:ext cx="6022415" cy="4014316"/>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101341"/>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073933"/>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What might drive our energy consumption in rail?</a:t>
            </a:r>
          </a:p>
        </p:txBody>
      </p:sp>
    </p:spTree>
    <p:extLst>
      <p:ext uri="{BB962C8B-B14F-4D97-AF65-F5344CB8AC3E}">
        <p14:creationId xmlns:p14="http://schemas.microsoft.com/office/powerpoint/2010/main" val="3849236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886052F7-4ACB-43B1-8E05-130C4575B7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064" y="2584990"/>
            <a:ext cx="5874936" cy="3916012"/>
          </a:xfrm>
          <a:prstGeom prst="rect">
            <a:avLst/>
          </a:prstGeom>
        </p:spPr>
      </p:pic>
      <p:pic>
        <p:nvPicPr>
          <p:cNvPr id="3" name="Picture 2" descr="Chart, bar chart&#10;&#10;Description automatically generated">
            <a:extLst>
              <a:ext uri="{FF2B5EF4-FFF2-40B4-BE49-F238E27FC236}">
                <a16:creationId xmlns:a16="http://schemas.microsoft.com/office/drawing/2014/main" id="{CBE5144C-31E3-4CB3-B7ED-E0A2620707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605509"/>
            <a:ext cx="5874936" cy="3916012"/>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201839"/>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009522" y="2174431"/>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436261"/>
            <a:ext cx="1111470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What is the role of demand reduction for areas that are difficult to decarbonise?</a:t>
            </a:r>
          </a:p>
        </p:txBody>
      </p:sp>
    </p:spTree>
    <p:extLst>
      <p:ext uri="{BB962C8B-B14F-4D97-AF65-F5344CB8AC3E}">
        <p14:creationId xmlns:p14="http://schemas.microsoft.com/office/powerpoint/2010/main" val="2241766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9E8917D-DB73-4D0D-B02A-2E323992DFDE}"/>
              </a:ext>
            </a:extLst>
          </p:cNvPr>
          <p:cNvSpPr txBox="1">
            <a:spLocks/>
          </p:cNvSpPr>
          <p:nvPr/>
        </p:nvSpPr>
        <p:spPr>
          <a:xfrm>
            <a:off x="1524000" y="1237852"/>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sp>
        <p:nvSpPr>
          <p:cNvPr id="4" name="Subtitle 4">
            <a:extLst>
              <a:ext uri="{FF2B5EF4-FFF2-40B4-BE49-F238E27FC236}">
                <a16:creationId xmlns:a16="http://schemas.microsoft.com/office/drawing/2014/main" id="{5058B220-7AD8-4731-A07B-357FADCBE19E}"/>
              </a:ext>
            </a:extLst>
          </p:cNvPr>
          <p:cNvSpPr txBox="1">
            <a:spLocks/>
          </p:cNvSpPr>
          <p:nvPr/>
        </p:nvSpPr>
        <p:spPr>
          <a:xfrm>
            <a:off x="1524000" y="255754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solidFill>
                  <a:srgbClr val="E37B2A"/>
                </a:solidFill>
                <a:latin typeface="Tahoma" panose="020B0604030504040204" pitchFamily="34" charset="0"/>
                <a:ea typeface="Tahoma" panose="020B0604030504040204" pitchFamily="34" charset="0"/>
                <a:cs typeface="Tahoma" panose="020B0604030504040204" pitchFamily="34" charset="0"/>
              </a:rPr>
              <a:t>Agriculture</a:t>
            </a:r>
          </a:p>
        </p:txBody>
      </p:sp>
      <p:pic>
        <p:nvPicPr>
          <p:cNvPr id="5" name="Picture 4" descr="agr.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718" y="3176492"/>
            <a:ext cx="3681508" cy="3681508"/>
          </a:xfrm>
          <a:prstGeom prst="rect">
            <a:avLst/>
          </a:prstGeom>
        </p:spPr>
      </p:pic>
    </p:spTree>
    <p:extLst>
      <p:ext uri="{BB962C8B-B14F-4D97-AF65-F5344CB8AC3E}">
        <p14:creationId xmlns:p14="http://schemas.microsoft.com/office/powerpoint/2010/main" val="988407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6909BB-A165-4055-ADAB-E832B5DCA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929" y="2635996"/>
            <a:ext cx="5571478" cy="3710373"/>
          </a:xfrm>
          <a:prstGeom prst="rect">
            <a:avLst/>
          </a:prstGeom>
        </p:spPr>
      </p:pic>
      <p:pic>
        <p:nvPicPr>
          <p:cNvPr id="13" name="Picture 12">
            <a:extLst>
              <a:ext uri="{FF2B5EF4-FFF2-40B4-BE49-F238E27FC236}">
                <a16:creationId xmlns:a16="http://schemas.microsoft.com/office/drawing/2014/main" id="{60CE3639-5C0F-46CE-9439-C378AAAB81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2376" y="2597896"/>
            <a:ext cx="5676899" cy="3784599"/>
          </a:xfrm>
          <a:prstGeom prst="rect">
            <a:avLst/>
          </a:prstGeom>
        </p:spPr>
      </p:pic>
      <p:sp>
        <p:nvSpPr>
          <p:cNvPr id="7"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Agricultur</a:t>
            </a:r>
            <a:r>
              <a:rPr lang="en-AU" sz="3600" dirty="0">
                <a:solidFill>
                  <a:srgbClr val="2A5484"/>
                </a:solidFill>
                <a:ea typeface="Tahoma" panose="020B0604030504040204" pitchFamily="34" charset="0"/>
              </a:rPr>
              <a:t>e</a:t>
            </a:r>
            <a:endParaRPr lang="en-NZ" sz="3200" dirty="0">
              <a:solidFill>
                <a:srgbClr val="2A5484"/>
              </a:solidFill>
              <a:latin typeface="Tahoma" panose="020B0604030504040204" pitchFamily="34" charset="0"/>
              <a:ea typeface="Tahoma" panose="020B0604030504040204" pitchFamily="34" charset="0"/>
              <a:cs typeface="Tahoma" panose="020B0604030504040204" pitchFamily="34" charset="0"/>
            </a:endParaRPr>
          </a:p>
          <a:p>
            <a:pPr>
              <a:lnSpc>
                <a:spcPct val="110000"/>
              </a:lnSpc>
            </a:pPr>
            <a:r>
              <a:rPr lang="en-NZ" sz="3200" b="0" dirty="0">
                <a:solidFill>
                  <a:srgbClr val="2A5484"/>
                </a:solidFill>
                <a:ea typeface="Tahoma" panose="020B0604030504040204" pitchFamily="34" charset="0"/>
              </a:rPr>
              <a:t>How close to zero emissions does the model get?</a:t>
            </a:r>
          </a:p>
        </p:txBody>
      </p:sp>
      <p:sp>
        <p:nvSpPr>
          <p:cNvPr id="9" name="TextBox 8">
            <a:extLst>
              <a:ext uri="{FF2B5EF4-FFF2-40B4-BE49-F238E27FC236}">
                <a16:creationId xmlns:a16="http://schemas.microsoft.com/office/drawing/2014/main" id="{24FAF3C3-2107-458D-8034-266FBEC75B8E}"/>
              </a:ext>
            </a:extLst>
          </p:cNvPr>
          <p:cNvSpPr txBox="1"/>
          <p:nvPr/>
        </p:nvSpPr>
        <p:spPr>
          <a:xfrm>
            <a:off x="1708805" y="2073929"/>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10" name="TextBox 9">
            <a:extLst>
              <a:ext uri="{FF2B5EF4-FFF2-40B4-BE49-F238E27FC236}">
                <a16:creationId xmlns:a16="http://schemas.microsoft.com/office/drawing/2014/main" id="{F6E610AD-F071-4D9F-8E7A-1D4D567ACA45}"/>
              </a:ext>
            </a:extLst>
          </p:cNvPr>
          <p:cNvSpPr txBox="1"/>
          <p:nvPr/>
        </p:nvSpPr>
        <p:spPr>
          <a:xfrm>
            <a:off x="8046070" y="2083065"/>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247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6CC9-363E-43DD-9B4C-A4BB87D4506B}"/>
              </a:ext>
            </a:extLst>
          </p:cNvPr>
          <p:cNvSpPr txBox="1">
            <a:spLocks/>
          </p:cNvSpPr>
          <p:nvPr/>
        </p:nvSpPr>
        <p:spPr>
          <a:xfrm>
            <a:off x="3843311" y="1745325"/>
            <a:ext cx="7586144" cy="3857402"/>
          </a:xfrm>
          <a:prstGeom prst="rect">
            <a:avLst/>
          </a:prstGeom>
        </p:spPr>
        <p:txBody>
          <a:bodyPr>
            <a:no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spcAft>
                <a:spcPts val="1200"/>
              </a:spcAft>
            </a:pPr>
            <a:r>
              <a:rPr lang="en-NZ" sz="2800" dirty="0">
                <a:latin typeface="+mn-lt"/>
                <a:ea typeface="Calibri" panose="020F0502020204030204" pitchFamily="34" charset="0"/>
                <a:cs typeface="Times New Roman" panose="02020603050405020304" pitchFamily="18" charset="0"/>
              </a:rPr>
              <a:t>How do you tell the story of the future?</a:t>
            </a:r>
          </a:p>
          <a:p>
            <a:pPr>
              <a:spcAft>
                <a:spcPts val="1200"/>
              </a:spcAft>
            </a:pPr>
            <a:r>
              <a:rPr lang="en-NZ" sz="2800" dirty="0">
                <a:solidFill>
                  <a:srgbClr val="2A5484"/>
                </a:solidFill>
                <a:latin typeface="+mn-lt"/>
                <a:ea typeface="Calibri" panose="020F0502020204030204" pitchFamily="34" charset="0"/>
                <a:cs typeface="Times New Roman" panose="02020603050405020304" pitchFamily="18" charset="0"/>
              </a:rPr>
              <a:t>What if most Kiwis chose to see climate change as the most important problem to solve?</a:t>
            </a:r>
          </a:p>
          <a:p>
            <a:pPr>
              <a:spcAft>
                <a:spcPts val="1200"/>
              </a:spcAft>
            </a:pPr>
            <a:r>
              <a:rPr lang="en-NZ" sz="2800" dirty="0">
                <a:latin typeface="+mn-lt"/>
                <a:ea typeface="Calibri" panose="020F0502020204030204" pitchFamily="34" charset="0"/>
                <a:cs typeface="Times New Roman" panose="02020603050405020304" pitchFamily="18" charset="0"/>
              </a:rPr>
              <a:t>What would happen if they invested now in new technologies and led the world in decarbonising the economy?</a:t>
            </a:r>
            <a:endParaRPr lang="en-NZ" sz="2800" dirty="0">
              <a:solidFill>
                <a:srgbClr val="2A5484"/>
              </a:solidFill>
              <a:latin typeface="+mn-lt"/>
              <a:ea typeface="Calibri" panose="020F0502020204030204" pitchFamily="34" charset="0"/>
              <a:cs typeface="Times New Roman" panose="02020603050405020304" pitchFamily="18" charset="0"/>
            </a:endParaRPr>
          </a:p>
          <a:p>
            <a:pPr>
              <a:spcAft>
                <a:spcPts val="1200"/>
              </a:spcAft>
            </a:pPr>
            <a:r>
              <a:rPr lang="en-NZ" sz="2800" dirty="0">
                <a:solidFill>
                  <a:srgbClr val="2A5484"/>
                </a:solidFill>
                <a:latin typeface="+mn-lt"/>
                <a:ea typeface="Calibri" panose="020F0502020204030204" pitchFamily="34" charset="0"/>
                <a:cs typeface="Times New Roman" panose="02020603050405020304" pitchFamily="18" charset="0"/>
              </a:rPr>
              <a:t>How would New Zealand’s energy sector evolve? </a:t>
            </a:r>
          </a:p>
          <a:p>
            <a:pPr>
              <a:spcAft>
                <a:spcPts val="1200"/>
              </a:spcAft>
            </a:pPr>
            <a:r>
              <a:rPr lang="en-NZ" sz="2800" dirty="0">
                <a:latin typeface="+mn-lt"/>
                <a:ea typeface="Calibri" panose="020F0502020204030204" pitchFamily="34" charset="0"/>
                <a:cs typeface="Times New Roman" panose="02020603050405020304" pitchFamily="18" charset="0"/>
              </a:rPr>
              <a:t>What are the choices and trade-offs?</a:t>
            </a:r>
            <a:endParaRPr lang="en-NZ" sz="2800" dirty="0">
              <a:latin typeface="+mn-lt"/>
            </a:endParaRPr>
          </a:p>
        </p:txBody>
      </p:sp>
      <p:sp>
        <p:nvSpPr>
          <p:cNvPr id="6" name="Oval 5"/>
          <p:cNvSpPr/>
          <p:nvPr/>
        </p:nvSpPr>
        <p:spPr>
          <a:xfrm>
            <a:off x="665138" y="2336779"/>
            <a:ext cx="2575078" cy="2647315"/>
          </a:xfrm>
          <a:prstGeom prst="ellipse">
            <a:avLst/>
          </a:prstGeom>
          <a:solidFill>
            <a:srgbClr val="2A54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NZ-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16" y="1678295"/>
            <a:ext cx="2403691" cy="3878420"/>
          </a:xfrm>
          <a:prstGeom prst="rect">
            <a:avLst/>
          </a:prstGeom>
        </p:spPr>
      </p:pic>
      <p:pic>
        <p:nvPicPr>
          <p:cNvPr id="5" name="Picture 4" descr="Question-Mark.png"/>
          <p:cNvPicPr>
            <a:picLocks noChangeAspect="1"/>
          </p:cNvPicPr>
          <p:nvPr/>
        </p:nvPicPr>
        <p:blipFill>
          <a:blip r:embed="rId3">
            <a:lum bright="70000" contrast="-70000"/>
            <a:alphaModFix amt="89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362552" y="2708602"/>
            <a:ext cx="1252530" cy="1851198"/>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062430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5651A7-81ED-4399-9B51-D73FAE82E4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188" y="2522796"/>
            <a:ext cx="5764163" cy="3842175"/>
          </a:xfrm>
          <a:prstGeom prst="rect">
            <a:avLst/>
          </a:prstGeom>
        </p:spPr>
      </p:pic>
      <p:pic>
        <p:nvPicPr>
          <p:cNvPr id="4" name="Picture 3">
            <a:extLst>
              <a:ext uri="{FF2B5EF4-FFF2-40B4-BE49-F238E27FC236}">
                <a16:creationId xmlns:a16="http://schemas.microsoft.com/office/drawing/2014/main" id="{7C75E881-C34D-4C67-9BF5-199E64599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28" y="2577612"/>
            <a:ext cx="5575182" cy="3716207"/>
          </a:xfrm>
          <a:prstGeom prst="rect">
            <a:avLst/>
          </a:prstGeom>
        </p:spPr>
      </p:pic>
      <p:sp>
        <p:nvSpPr>
          <p:cNvPr id="7"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Agriculture </a:t>
            </a:r>
          </a:p>
          <a:p>
            <a:pPr>
              <a:lnSpc>
                <a:spcPct val="110000"/>
              </a:lnSpc>
            </a:pPr>
            <a:r>
              <a:rPr lang="en-NZ" sz="3200" b="0" dirty="0">
                <a:solidFill>
                  <a:srgbClr val="2A5484"/>
                </a:solidFill>
                <a:ea typeface="Tahoma" panose="020B0604030504040204" pitchFamily="34" charset="0"/>
              </a:rPr>
              <a:t>What technologies might contribute to emission reductions?</a:t>
            </a:r>
          </a:p>
        </p:txBody>
      </p:sp>
      <p:sp>
        <p:nvSpPr>
          <p:cNvPr id="9" name="TextBox 8">
            <a:extLst>
              <a:ext uri="{FF2B5EF4-FFF2-40B4-BE49-F238E27FC236}">
                <a16:creationId xmlns:a16="http://schemas.microsoft.com/office/drawing/2014/main" id="{24FAF3C3-2107-458D-8034-266FBEC75B8E}"/>
              </a:ext>
            </a:extLst>
          </p:cNvPr>
          <p:cNvSpPr txBox="1"/>
          <p:nvPr/>
        </p:nvSpPr>
        <p:spPr>
          <a:xfrm>
            <a:off x="1708805" y="2037385"/>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10" name="TextBox 9">
            <a:extLst>
              <a:ext uri="{FF2B5EF4-FFF2-40B4-BE49-F238E27FC236}">
                <a16:creationId xmlns:a16="http://schemas.microsoft.com/office/drawing/2014/main" id="{F6E610AD-F071-4D9F-8E7A-1D4D567ACA45}"/>
              </a:ext>
            </a:extLst>
          </p:cNvPr>
          <p:cNvSpPr txBox="1"/>
          <p:nvPr/>
        </p:nvSpPr>
        <p:spPr>
          <a:xfrm>
            <a:off x="8046070" y="2046521"/>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6804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D6BBAB9E-36F5-4721-AEA9-BB2418901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166" y="2621885"/>
            <a:ext cx="5773834" cy="3848621"/>
          </a:xfrm>
          <a:prstGeom prst="rect">
            <a:avLst/>
          </a:prstGeom>
        </p:spPr>
      </p:pic>
      <p:pic>
        <p:nvPicPr>
          <p:cNvPr id="6" name="Picture 5" descr="Chart, bar chart&#10;&#10;Description automatically generated">
            <a:extLst>
              <a:ext uri="{FF2B5EF4-FFF2-40B4-BE49-F238E27FC236}">
                <a16:creationId xmlns:a16="http://schemas.microsoft.com/office/drawing/2014/main" id="{AFEAEA33-9699-4A61-B440-4495DB02E9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3816" y="2621885"/>
            <a:ext cx="5773834" cy="3848621"/>
          </a:xfrm>
          <a:prstGeom prst="rect">
            <a:avLst/>
          </a:prstGeom>
        </p:spPr>
      </p:pic>
      <p:sp>
        <p:nvSpPr>
          <p:cNvPr id="7"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Agriculture </a:t>
            </a:r>
          </a:p>
          <a:p>
            <a:pPr>
              <a:lnSpc>
                <a:spcPct val="110000"/>
              </a:lnSpc>
            </a:pPr>
            <a:r>
              <a:rPr lang="en-NZ" sz="3200" b="0" dirty="0">
                <a:solidFill>
                  <a:srgbClr val="2A5484"/>
                </a:solidFill>
                <a:ea typeface="Tahoma" panose="020B0604030504040204" pitchFamily="34" charset="0"/>
              </a:rPr>
              <a:t>Where might we see emissions sticking around for longer?</a:t>
            </a:r>
          </a:p>
        </p:txBody>
      </p:sp>
      <p:sp>
        <p:nvSpPr>
          <p:cNvPr id="9" name="TextBox 8">
            <a:extLst>
              <a:ext uri="{FF2B5EF4-FFF2-40B4-BE49-F238E27FC236}">
                <a16:creationId xmlns:a16="http://schemas.microsoft.com/office/drawing/2014/main" id="{24FAF3C3-2107-458D-8034-266FBEC75B8E}"/>
              </a:ext>
            </a:extLst>
          </p:cNvPr>
          <p:cNvSpPr txBox="1"/>
          <p:nvPr/>
        </p:nvSpPr>
        <p:spPr>
          <a:xfrm>
            <a:off x="1708805" y="2037385"/>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10" name="TextBox 9">
            <a:extLst>
              <a:ext uri="{FF2B5EF4-FFF2-40B4-BE49-F238E27FC236}">
                <a16:creationId xmlns:a16="http://schemas.microsoft.com/office/drawing/2014/main" id="{F6E610AD-F071-4D9F-8E7A-1D4D567ACA45}"/>
              </a:ext>
            </a:extLst>
          </p:cNvPr>
          <p:cNvSpPr txBox="1"/>
          <p:nvPr/>
        </p:nvSpPr>
        <p:spPr>
          <a:xfrm>
            <a:off x="8046070" y="2046521"/>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3725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846C3C-3C0A-4E85-B0D0-958E1C459E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306" y="2536934"/>
            <a:ext cx="5646338" cy="3773245"/>
          </a:xfrm>
          <a:prstGeom prst="rect">
            <a:avLst/>
          </a:prstGeom>
        </p:spPr>
      </p:pic>
      <p:pic>
        <p:nvPicPr>
          <p:cNvPr id="6" name="Picture 5">
            <a:extLst>
              <a:ext uri="{FF2B5EF4-FFF2-40B4-BE49-F238E27FC236}">
                <a16:creationId xmlns:a16="http://schemas.microsoft.com/office/drawing/2014/main" id="{08FDB857-061F-4B7E-A0C6-ADB48FD61E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2441" y="2495174"/>
            <a:ext cx="5791309" cy="3856766"/>
          </a:xfrm>
          <a:prstGeom prst="rect">
            <a:avLst/>
          </a:prstGeom>
        </p:spPr>
      </p:pic>
      <p:sp>
        <p:nvSpPr>
          <p:cNvPr id="7"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Agriculture </a:t>
            </a:r>
          </a:p>
          <a:p>
            <a:pPr>
              <a:lnSpc>
                <a:spcPct val="110000"/>
              </a:lnSpc>
            </a:pPr>
            <a:r>
              <a:rPr lang="en-NZ" sz="3200" b="0" dirty="0">
                <a:solidFill>
                  <a:srgbClr val="2A5484"/>
                </a:solidFill>
                <a:ea typeface="Tahoma" panose="020B0604030504040204" pitchFamily="34" charset="0"/>
              </a:rPr>
              <a:t>How much energy demand might we see?</a:t>
            </a:r>
          </a:p>
        </p:txBody>
      </p:sp>
      <p:sp>
        <p:nvSpPr>
          <p:cNvPr id="9" name="TextBox 8">
            <a:extLst>
              <a:ext uri="{FF2B5EF4-FFF2-40B4-BE49-F238E27FC236}">
                <a16:creationId xmlns:a16="http://schemas.microsoft.com/office/drawing/2014/main" id="{24FAF3C3-2107-458D-8034-266FBEC75B8E}"/>
              </a:ext>
            </a:extLst>
          </p:cNvPr>
          <p:cNvSpPr txBox="1"/>
          <p:nvPr/>
        </p:nvSpPr>
        <p:spPr>
          <a:xfrm>
            <a:off x="1708805" y="2037385"/>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10" name="TextBox 9">
            <a:extLst>
              <a:ext uri="{FF2B5EF4-FFF2-40B4-BE49-F238E27FC236}">
                <a16:creationId xmlns:a16="http://schemas.microsoft.com/office/drawing/2014/main" id="{F6E610AD-F071-4D9F-8E7A-1D4D567ACA45}"/>
              </a:ext>
            </a:extLst>
          </p:cNvPr>
          <p:cNvSpPr txBox="1"/>
          <p:nvPr/>
        </p:nvSpPr>
        <p:spPr>
          <a:xfrm>
            <a:off x="8046070" y="2046521"/>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5525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FF8FEE95-EFF4-4A53-BCD3-C8CB41BAAD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024" y="2766127"/>
            <a:ext cx="5422900" cy="3614702"/>
          </a:xfrm>
          <a:prstGeom prst="rect">
            <a:avLst/>
          </a:prstGeom>
        </p:spPr>
      </p:pic>
      <p:pic>
        <p:nvPicPr>
          <p:cNvPr id="6" name="Picture 5" descr="Chart, bar chart&#10;&#10;Description automatically generated">
            <a:extLst>
              <a:ext uri="{FF2B5EF4-FFF2-40B4-BE49-F238E27FC236}">
                <a16:creationId xmlns:a16="http://schemas.microsoft.com/office/drawing/2014/main" id="{98EC15DD-C158-4ECA-8C12-B2FA7389F5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0900" y="2766127"/>
            <a:ext cx="5422900" cy="3614702"/>
          </a:xfrm>
          <a:prstGeom prst="rect">
            <a:avLst/>
          </a:prstGeom>
        </p:spPr>
      </p:pic>
      <p:sp>
        <p:nvSpPr>
          <p:cNvPr id="7" name="TextBox 6">
            <a:extLst>
              <a:ext uri="{FF2B5EF4-FFF2-40B4-BE49-F238E27FC236}">
                <a16:creationId xmlns:a16="http://schemas.microsoft.com/office/drawing/2014/main" id="{24FAF3C3-2107-458D-8034-266FBEC75B8E}"/>
              </a:ext>
            </a:extLst>
          </p:cNvPr>
          <p:cNvSpPr txBox="1"/>
          <p:nvPr/>
        </p:nvSpPr>
        <p:spPr>
          <a:xfrm>
            <a:off x="1708805" y="2293205"/>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8" name="TextBox 7">
            <a:extLst>
              <a:ext uri="{FF2B5EF4-FFF2-40B4-BE49-F238E27FC236}">
                <a16:creationId xmlns:a16="http://schemas.microsoft.com/office/drawing/2014/main" id="{F6E610AD-F071-4D9F-8E7A-1D4D567ACA45}"/>
              </a:ext>
            </a:extLst>
          </p:cNvPr>
          <p:cNvSpPr txBox="1"/>
          <p:nvPr/>
        </p:nvSpPr>
        <p:spPr>
          <a:xfrm>
            <a:off x="8046070" y="2265797"/>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Agriculture </a:t>
            </a:r>
          </a:p>
          <a:p>
            <a:pPr>
              <a:lnSpc>
                <a:spcPct val="110000"/>
              </a:lnSpc>
            </a:pPr>
            <a:r>
              <a:rPr lang="en-NZ" sz="3200" b="0" dirty="0">
                <a:solidFill>
                  <a:srgbClr val="2A5484"/>
                </a:solidFill>
                <a:ea typeface="Tahoma" panose="020B0604030504040204" pitchFamily="34" charset="0"/>
              </a:rPr>
              <a:t>What does the model say about agricultural energy sources?</a:t>
            </a:r>
          </a:p>
        </p:txBody>
      </p:sp>
    </p:spTree>
    <p:extLst>
      <p:ext uri="{BB962C8B-B14F-4D97-AF65-F5344CB8AC3E}">
        <p14:creationId xmlns:p14="http://schemas.microsoft.com/office/powerpoint/2010/main" val="3275023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49630-4C92-4A4C-AE88-777C5A24CF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108" y="2417207"/>
            <a:ext cx="6114457" cy="4075668"/>
          </a:xfrm>
          <a:prstGeom prst="rect">
            <a:avLst/>
          </a:prstGeom>
        </p:spPr>
      </p:pic>
      <p:pic>
        <p:nvPicPr>
          <p:cNvPr id="7" name="Picture 6" descr="Chart&#10;&#10;Description automatically generated">
            <a:extLst>
              <a:ext uri="{FF2B5EF4-FFF2-40B4-BE49-F238E27FC236}">
                <a16:creationId xmlns:a16="http://schemas.microsoft.com/office/drawing/2014/main" id="{2BA8F598-6E33-4A27-A6E4-5EC842C69E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4495" y="2453466"/>
            <a:ext cx="5851630" cy="3900477"/>
          </a:xfrm>
          <a:prstGeom prst="rect">
            <a:avLst/>
          </a:prstGeom>
        </p:spPr>
      </p:pic>
      <p:sp>
        <p:nvSpPr>
          <p:cNvPr id="8" name="TextBox 7">
            <a:extLst>
              <a:ext uri="{FF2B5EF4-FFF2-40B4-BE49-F238E27FC236}">
                <a16:creationId xmlns:a16="http://schemas.microsoft.com/office/drawing/2014/main" id="{24FAF3C3-2107-458D-8034-266FBEC75B8E}"/>
              </a:ext>
            </a:extLst>
          </p:cNvPr>
          <p:cNvSpPr txBox="1"/>
          <p:nvPr/>
        </p:nvSpPr>
        <p:spPr>
          <a:xfrm>
            <a:off x="2010321" y="2037385"/>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9" name="TextBox 8">
            <a:extLst>
              <a:ext uri="{FF2B5EF4-FFF2-40B4-BE49-F238E27FC236}">
                <a16:creationId xmlns:a16="http://schemas.microsoft.com/office/drawing/2014/main" id="{F6E610AD-F071-4D9F-8E7A-1D4D567ACA45}"/>
              </a:ext>
            </a:extLst>
          </p:cNvPr>
          <p:cNvSpPr txBox="1"/>
          <p:nvPr/>
        </p:nvSpPr>
        <p:spPr>
          <a:xfrm>
            <a:off x="8329314" y="2046521"/>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Agriculture </a:t>
            </a:r>
          </a:p>
          <a:p>
            <a:pPr>
              <a:lnSpc>
                <a:spcPct val="110000"/>
              </a:lnSpc>
            </a:pPr>
            <a:r>
              <a:rPr lang="en-NZ" sz="3200" b="0" dirty="0">
                <a:solidFill>
                  <a:srgbClr val="2A5484"/>
                </a:solidFill>
                <a:ea typeface="Tahoma" panose="020B0604030504040204" pitchFamily="34" charset="0"/>
              </a:rPr>
              <a:t>What fuels might we be consuming?</a:t>
            </a:r>
          </a:p>
        </p:txBody>
      </p:sp>
    </p:spTree>
    <p:extLst>
      <p:ext uri="{BB962C8B-B14F-4D97-AF65-F5344CB8AC3E}">
        <p14:creationId xmlns:p14="http://schemas.microsoft.com/office/powerpoint/2010/main" val="3348978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5058B220-7AD8-4731-A07B-357FADCBE19E}"/>
              </a:ext>
            </a:extLst>
          </p:cNvPr>
          <p:cNvSpPr txBox="1">
            <a:spLocks/>
          </p:cNvSpPr>
          <p:nvPr/>
        </p:nvSpPr>
        <p:spPr>
          <a:xfrm>
            <a:off x="1524000" y="2514808"/>
            <a:ext cx="9144000" cy="819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latin typeface="Tahoma" panose="020B0604030504040204" pitchFamily="34" charset="0"/>
                <a:ea typeface="Tahoma" panose="020B0604030504040204" pitchFamily="34" charset="0"/>
                <a:cs typeface="Tahoma" panose="020B0604030504040204" pitchFamily="34" charset="0"/>
              </a:rPr>
              <a:t>Industrial</a:t>
            </a:r>
          </a:p>
        </p:txBody>
      </p:sp>
      <p:sp>
        <p:nvSpPr>
          <p:cNvPr id="4" name="Title 3">
            <a:extLst>
              <a:ext uri="{FF2B5EF4-FFF2-40B4-BE49-F238E27FC236}">
                <a16:creationId xmlns:a16="http://schemas.microsoft.com/office/drawing/2014/main" id="{39E8917D-DB73-4D0D-B02A-2E323992DFDE}"/>
              </a:ext>
            </a:extLst>
          </p:cNvPr>
          <p:cNvSpPr txBox="1">
            <a:spLocks/>
          </p:cNvSpPr>
          <p:nvPr/>
        </p:nvSpPr>
        <p:spPr>
          <a:xfrm>
            <a:off x="1524000" y="1237852"/>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pic>
        <p:nvPicPr>
          <p:cNvPr id="2" name="Picture 1" descr="Industri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5" y="4318000"/>
            <a:ext cx="5080000" cy="2540000"/>
          </a:xfrm>
          <a:prstGeom prst="rect">
            <a:avLst/>
          </a:prstGeom>
        </p:spPr>
      </p:pic>
    </p:spTree>
    <p:extLst>
      <p:ext uri="{BB962C8B-B14F-4D97-AF65-F5344CB8AC3E}">
        <p14:creationId xmlns:p14="http://schemas.microsoft.com/office/powerpoint/2010/main" val="3245487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5" descr="Chart, line chart&#10;&#10;Description automatically generated">
            <a:extLst>
              <a:ext uri="{FF2B5EF4-FFF2-40B4-BE49-F238E27FC236}">
                <a16:creationId xmlns:a16="http://schemas.microsoft.com/office/drawing/2014/main" id="{40C56F2B-A3A2-4A45-97B0-FAAE581B7C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7316" y="2849957"/>
            <a:ext cx="5181600" cy="3453860"/>
          </a:xfrm>
          <a:prstGeom prst="rect">
            <a:avLst/>
          </a:prstGeom>
        </p:spPr>
      </p:pic>
      <p:pic>
        <p:nvPicPr>
          <p:cNvPr id="3" name="Content Placeholder 10" descr="Chart, line chart&#10;&#10;Description automatically generated">
            <a:extLst>
              <a:ext uri="{FF2B5EF4-FFF2-40B4-BE49-F238E27FC236}">
                <a16:creationId xmlns:a16="http://schemas.microsoft.com/office/drawing/2014/main" id="{A0B2AFFA-7426-4639-B65C-92958BD1E0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2849957"/>
            <a:ext cx="5181600" cy="3453860"/>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338886"/>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311478"/>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Industrial </a:t>
            </a:r>
          </a:p>
          <a:p>
            <a:pPr>
              <a:lnSpc>
                <a:spcPct val="110000"/>
              </a:lnSpc>
            </a:pPr>
            <a:r>
              <a:rPr lang="en-NZ" sz="3200" b="0" dirty="0">
                <a:ea typeface="Tahoma" panose="020B0604030504040204" pitchFamily="34" charset="0"/>
              </a:rPr>
              <a:t>How much industrial decarbonisation does the model show?</a:t>
            </a:r>
          </a:p>
        </p:txBody>
      </p:sp>
    </p:spTree>
    <p:extLst>
      <p:ext uri="{BB962C8B-B14F-4D97-AF65-F5344CB8AC3E}">
        <p14:creationId xmlns:p14="http://schemas.microsoft.com/office/powerpoint/2010/main" val="916386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1" descr="Chart, bar chart&#10;&#10;Description automatically generated">
            <a:extLst>
              <a:ext uri="{FF2B5EF4-FFF2-40B4-BE49-F238E27FC236}">
                <a16:creationId xmlns:a16="http://schemas.microsoft.com/office/drawing/2014/main" id="{EA923BE8-4580-453B-8E71-47D1941206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00" y="2530182"/>
            <a:ext cx="5892800" cy="3927919"/>
          </a:xfrm>
          <a:prstGeom prst="rect">
            <a:avLst/>
          </a:prstGeom>
        </p:spPr>
      </p:pic>
      <p:pic>
        <p:nvPicPr>
          <p:cNvPr id="3" name="Content Placeholder 15" descr="Chart, bar chart&#10;&#10;Description automatically generated">
            <a:extLst>
              <a:ext uri="{FF2B5EF4-FFF2-40B4-BE49-F238E27FC236}">
                <a16:creationId xmlns:a16="http://schemas.microsoft.com/office/drawing/2014/main" id="{8B1B8AF4-33F3-4105-B39E-345700D0C5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00" y="2530182"/>
            <a:ext cx="6019800" cy="4012573"/>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128750"/>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101342"/>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Industrial </a:t>
            </a:r>
          </a:p>
          <a:p>
            <a:pPr>
              <a:lnSpc>
                <a:spcPct val="110000"/>
              </a:lnSpc>
            </a:pPr>
            <a:r>
              <a:rPr lang="en-NZ" sz="3200" b="0" dirty="0">
                <a:ea typeface="Tahoma" panose="020B0604030504040204" pitchFamily="34" charset="0"/>
              </a:rPr>
              <a:t>What might industrial demand look like?</a:t>
            </a:r>
          </a:p>
        </p:txBody>
      </p:sp>
    </p:spTree>
    <p:extLst>
      <p:ext uri="{BB962C8B-B14F-4D97-AF65-F5344CB8AC3E}">
        <p14:creationId xmlns:p14="http://schemas.microsoft.com/office/powerpoint/2010/main" val="2261292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9" descr="Chart, bar chart&#10;&#10;Description automatically generated">
            <a:extLst>
              <a:ext uri="{FF2B5EF4-FFF2-40B4-BE49-F238E27FC236}">
                <a16:creationId xmlns:a16="http://schemas.microsoft.com/office/drawing/2014/main" id="{274E287A-6E92-423E-ACF8-F8DFE6752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344" y="2612410"/>
            <a:ext cx="5771456" cy="3847036"/>
          </a:xfrm>
          <a:prstGeom prst="rect">
            <a:avLst/>
          </a:prstGeom>
        </p:spPr>
      </p:pic>
      <p:pic>
        <p:nvPicPr>
          <p:cNvPr id="3" name="Content Placeholder 19" descr="Chart, bar chart&#10;&#10;Description automatically generated">
            <a:extLst>
              <a:ext uri="{FF2B5EF4-FFF2-40B4-BE49-F238E27FC236}">
                <a16:creationId xmlns:a16="http://schemas.microsoft.com/office/drawing/2014/main" id="{0773CC22-A771-4792-8D36-0CED227093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00" y="2612410"/>
            <a:ext cx="5771456" cy="3847036"/>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165294"/>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137886"/>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Industrial </a:t>
            </a:r>
          </a:p>
          <a:p>
            <a:pPr>
              <a:lnSpc>
                <a:spcPct val="110000"/>
              </a:lnSpc>
            </a:pPr>
            <a:r>
              <a:rPr lang="en-NZ" sz="3200" b="0" dirty="0">
                <a:ea typeface="Tahoma" panose="020B0604030504040204" pitchFamily="34" charset="0"/>
              </a:rPr>
              <a:t>What fuels might industry use?</a:t>
            </a:r>
          </a:p>
        </p:txBody>
      </p:sp>
    </p:spTree>
    <p:extLst>
      <p:ext uri="{BB962C8B-B14F-4D97-AF65-F5344CB8AC3E}">
        <p14:creationId xmlns:p14="http://schemas.microsoft.com/office/powerpoint/2010/main" val="645385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0" descr="Chart&#10;&#10;Description automatically generated">
            <a:extLst>
              <a:ext uri="{FF2B5EF4-FFF2-40B4-BE49-F238E27FC236}">
                <a16:creationId xmlns:a16="http://schemas.microsoft.com/office/drawing/2014/main" id="{D9B6A1D9-1F64-40CC-A9E4-021753FF1E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69" y="2426764"/>
            <a:ext cx="6100120" cy="4066111"/>
          </a:xfrm>
          <a:prstGeom prst="rect">
            <a:avLst/>
          </a:prstGeom>
        </p:spPr>
      </p:pic>
      <p:pic>
        <p:nvPicPr>
          <p:cNvPr id="3" name="Content Placeholder 7" descr="Chart, histogram&#10;&#10;Description automatically generated">
            <a:extLst>
              <a:ext uri="{FF2B5EF4-FFF2-40B4-BE49-F238E27FC236}">
                <a16:creationId xmlns:a16="http://schemas.microsoft.com/office/drawing/2014/main" id="{30A93A0F-5DE6-4E7E-A3D6-ED8DF283B2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36528" y="2426351"/>
            <a:ext cx="6254140" cy="4168775"/>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193058" y="2055661"/>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283629" y="2028253"/>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Industrial </a:t>
            </a:r>
          </a:p>
          <a:p>
            <a:pPr>
              <a:lnSpc>
                <a:spcPct val="110000"/>
              </a:lnSpc>
            </a:pPr>
            <a:r>
              <a:rPr lang="en-NZ" sz="3200" b="0" dirty="0">
                <a:ea typeface="Tahoma" panose="020B0604030504040204" pitchFamily="34" charset="0"/>
              </a:rPr>
              <a:t>What sectors might fully decarbonise?</a:t>
            </a:r>
          </a:p>
        </p:txBody>
      </p:sp>
    </p:spTree>
    <p:extLst>
      <p:ext uri="{BB962C8B-B14F-4D97-AF65-F5344CB8AC3E}">
        <p14:creationId xmlns:p14="http://schemas.microsoft.com/office/powerpoint/2010/main" val="192568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5058B220-7AD8-4731-A07B-357FADCBE19E}"/>
              </a:ext>
            </a:extLst>
          </p:cNvPr>
          <p:cNvSpPr txBox="1">
            <a:spLocks/>
          </p:cNvSpPr>
          <p:nvPr/>
        </p:nvSpPr>
        <p:spPr>
          <a:xfrm>
            <a:off x="1524000" y="3565493"/>
            <a:ext cx="9144000" cy="819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3200" dirty="0">
                <a:latin typeface="Tahoma" panose="020B0604030504040204" pitchFamily="34" charset="0"/>
                <a:ea typeface="Tahoma" panose="020B0604030504040204" pitchFamily="34" charset="0"/>
                <a:cs typeface="Tahoma" panose="020B0604030504040204" pitchFamily="34" charset="0"/>
              </a:rPr>
              <a:t>Kea and </a:t>
            </a:r>
            <a:r>
              <a:rPr lang="en-NZ" sz="3200" dirty="0" err="1">
                <a:latin typeface="Tahoma" panose="020B0604030504040204" pitchFamily="34" charset="0"/>
                <a:ea typeface="Tahoma" panose="020B0604030504040204" pitchFamily="34" charset="0"/>
                <a:cs typeface="Tahoma" panose="020B0604030504040204" pitchFamily="34" charset="0"/>
              </a:rPr>
              <a:t>Tūī</a:t>
            </a:r>
            <a:endParaRPr lang="en-NZ" sz="32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3">
            <a:extLst>
              <a:ext uri="{FF2B5EF4-FFF2-40B4-BE49-F238E27FC236}">
                <a16:creationId xmlns:a16="http://schemas.microsoft.com/office/drawing/2014/main" id="{39E8917D-DB73-4D0D-B02A-2E323992DFDE}"/>
              </a:ext>
            </a:extLst>
          </p:cNvPr>
          <p:cNvSpPr txBox="1">
            <a:spLocks/>
          </p:cNvSpPr>
          <p:nvPr/>
        </p:nvSpPr>
        <p:spPr>
          <a:xfrm>
            <a:off x="1524000" y="2288537"/>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spTree>
    <p:extLst>
      <p:ext uri="{BB962C8B-B14F-4D97-AF65-F5344CB8AC3E}">
        <p14:creationId xmlns:p14="http://schemas.microsoft.com/office/powerpoint/2010/main" val="210949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Chart, bar chart&#10;&#10;Description automatically generated">
            <a:extLst>
              <a:ext uri="{FF2B5EF4-FFF2-40B4-BE49-F238E27FC236}">
                <a16:creationId xmlns:a16="http://schemas.microsoft.com/office/drawing/2014/main" id="{19223FA3-4702-4DF9-B916-D42AF889FB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199" y="2484500"/>
            <a:ext cx="5866721" cy="3910536"/>
          </a:xfrm>
          <a:prstGeom prst="rect">
            <a:avLst/>
          </a:prstGeom>
        </p:spPr>
      </p:pic>
      <p:pic>
        <p:nvPicPr>
          <p:cNvPr id="3" name="Content Placeholder 6" descr="Chart, bar chart&#10;&#10;Description automatically generated">
            <a:extLst>
              <a:ext uri="{FF2B5EF4-FFF2-40B4-BE49-F238E27FC236}">
                <a16:creationId xmlns:a16="http://schemas.microsoft.com/office/drawing/2014/main" id="{5B22DA0E-C39D-4852-A4EC-FC5CAA8D25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79" y="2484500"/>
            <a:ext cx="5866721" cy="3910536"/>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1854658"/>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1827250"/>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Industrial </a:t>
            </a:r>
          </a:p>
          <a:p>
            <a:pPr>
              <a:lnSpc>
                <a:spcPct val="110000"/>
              </a:lnSpc>
            </a:pPr>
            <a:r>
              <a:rPr lang="en-NZ" sz="3200" b="0" dirty="0">
                <a:ea typeface="Tahoma" panose="020B0604030504040204" pitchFamily="34" charset="0"/>
              </a:rPr>
              <a:t>Which technologies decarbonise more readily?</a:t>
            </a:r>
          </a:p>
        </p:txBody>
      </p:sp>
    </p:spTree>
    <p:extLst>
      <p:ext uri="{BB962C8B-B14F-4D97-AF65-F5344CB8AC3E}">
        <p14:creationId xmlns:p14="http://schemas.microsoft.com/office/powerpoint/2010/main" val="2365249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Chart, line chart&#10;&#10;Description automatically generated">
            <a:extLst>
              <a:ext uri="{FF2B5EF4-FFF2-40B4-BE49-F238E27FC236}">
                <a16:creationId xmlns:a16="http://schemas.microsoft.com/office/drawing/2014/main" id="{621E0AD6-F78E-4546-8086-6222891F57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62" y="2037272"/>
            <a:ext cx="5160076" cy="4300600"/>
          </a:xfrm>
          <a:prstGeom prst="rect">
            <a:avLst/>
          </a:prstGeom>
        </p:spPr>
      </p:pic>
      <p:pic>
        <p:nvPicPr>
          <p:cNvPr id="3" name="Content Placeholder 10" descr="Chart, line chart&#10;&#10;Description automatically generated">
            <a:extLst>
              <a:ext uri="{FF2B5EF4-FFF2-40B4-BE49-F238E27FC236}">
                <a16:creationId xmlns:a16="http://schemas.microsoft.com/office/drawing/2014/main" id="{73890EFA-24C1-4968-88BF-46BB34B3BB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0753" y="1988841"/>
            <a:ext cx="5276294" cy="4397460"/>
          </a:xfrm>
          <a:prstGeom prst="rect">
            <a:avLst/>
          </a:prstGeom>
        </p:spPr>
      </p:pic>
      <p:sp>
        <p:nvSpPr>
          <p:cNvPr id="4"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Industrial </a:t>
            </a:r>
          </a:p>
          <a:p>
            <a:pPr>
              <a:lnSpc>
                <a:spcPct val="110000"/>
              </a:lnSpc>
            </a:pPr>
            <a:r>
              <a:rPr lang="en-NZ" sz="3200" b="0" dirty="0">
                <a:ea typeface="Tahoma" panose="020B0604030504040204" pitchFamily="34" charset="0"/>
              </a:rPr>
              <a:t>What are the trade-offs and choices?</a:t>
            </a:r>
          </a:p>
        </p:txBody>
      </p:sp>
    </p:spTree>
    <p:extLst>
      <p:ext uri="{BB962C8B-B14F-4D97-AF65-F5344CB8AC3E}">
        <p14:creationId xmlns:p14="http://schemas.microsoft.com/office/powerpoint/2010/main" val="175453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9E8917D-DB73-4D0D-B02A-2E323992DFDE}"/>
              </a:ext>
            </a:extLst>
          </p:cNvPr>
          <p:cNvSpPr txBox="1">
            <a:spLocks/>
          </p:cNvSpPr>
          <p:nvPr/>
        </p:nvSpPr>
        <p:spPr>
          <a:xfrm>
            <a:off x="1524000" y="1237852"/>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sp>
        <p:nvSpPr>
          <p:cNvPr id="4" name="Subtitle 4">
            <a:extLst>
              <a:ext uri="{FF2B5EF4-FFF2-40B4-BE49-F238E27FC236}">
                <a16:creationId xmlns:a16="http://schemas.microsoft.com/office/drawing/2014/main" id="{5058B220-7AD8-4731-A07B-357FADCBE19E}"/>
              </a:ext>
            </a:extLst>
          </p:cNvPr>
          <p:cNvSpPr txBox="1">
            <a:spLocks/>
          </p:cNvSpPr>
          <p:nvPr/>
        </p:nvSpPr>
        <p:spPr>
          <a:xfrm>
            <a:off x="1524000" y="255754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solidFill>
                  <a:srgbClr val="E37B2A"/>
                </a:solidFill>
                <a:latin typeface="Tahoma" panose="020B0604030504040204" pitchFamily="34" charset="0"/>
                <a:ea typeface="Tahoma" panose="020B0604030504040204" pitchFamily="34" charset="0"/>
                <a:cs typeface="Tahoma" panose="020B0604030504040204" pitchFamily="34" charset="0"/>
              </a:rPr>
              <a:t>Commercial</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700" y="2441327"/>
            <a:ext cx="3169262" cy="4265711"/>
          </a:xfrm>
          <a:prstGeom prst="rect">
            <a:avLst/>
          </a:prstGeom>
        </p:spPr>
      </p:pic>
      <p:sp>
        <p:nvSpPr>
          <p:cNvPr id="6" name="TextBox 5"/>
          <p:cNvSpPr txBox="1"/>
          <p:nvPr/>
        </p:nvSpPr>
        <p:spPr>
          <a:xfrm>
            <a:off x="4467925" y="3773328"/>
            <a:ext cx="1846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1745266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E8FA49D-435F-4A40-A85D-EA694D954685}"/>
              </a:ext>
            </a:extLst>
          </p:cNvPr>
          <p:cNvSpPr txBox="1">
            <a:spLocks/>
          </p:cNvSpPr>
          <p:nvPr/>
        </p:nvSpPr>
        <p:spPr>
          <a:xfrm>
            <a:off x="838200" y="1825625"/>
            <a:ext cx="4317274" cy="3739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mi-NZ" sz="1400" dirty="0"/>
          </a:p>
        </p:txBody>
      </p:sp>
      <p:pic>
        <p:nvPicPr>
          <p:cNvPr id="3" name="Picture 2" descr="Chart, histogram&#10;&#10;Description automatically generated">
            <a:extLst>
              <a:ext uri="{FF2B5EF4-FFF2-40B4-BE49-F238E27FC236}">
                <a16:creationId xmlns:a16="http://schemas.microsoft.com/office/drawing/2014/main" id="{0FCE3FFF-5C70-4631-A3AB-46D1B0CE0D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957" y="2876128"/>
            <a:ext cx="5599043" cy="3732112"/>
          </a:xfrm>
          <a:prstGeom prst="rect">
            <a:avLst/>
          </a:prstGeom>
        </p:spPr>
      </p:pic>
      <p:pic>
        <p:nvPicPr>
          <p:cNvPr id="13" name="Picture 12" descr="Chart&#10;&#10;Description automatically generated">
            <a:extLst>
              <a:ext uri="{FF2B5EF4-FFF2-40B4-BE49-F238E27FC236}">
                <a16:creationId xmlns:a16="http://schemas.microsoft.com/office/drawing/2014/main" id="{F1DEE9E7-A7A9-4BE7-9937-367FE95A1A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999" y="2876128"/>
            <a:ext cx="5599043" cy="3732112"/>
          </a:xfrm>
          <a:prstGeom prst="rect">
            <a:avLst/>
          </a:prstGeom>
        </p:spPr>
      </p:pic>
      <p:sp>
        <p:nvSpPr>
          <p:cNvPr id="8" name="TextBox 7">
            <a:extLst>
              <a:ext uri="{FF2B5EF4-FFF2-40B4-BE49-F238E27FC236}">
                <a16:creationId xmlns:a16="http://schemas.microsoft.com/office/drawing/2014/main" id="{24FAF3C3-2107-458D-8034-266FBEC75B8E}"/>
              </a:ext>
            </a:extLst>
          </p:cNvPr>
          <p:cNvSpPr txBox="1"/>
          <p:nvPr/>
        </p:nvSpPr>
        <p:spPr>
          <a:xfrm>
            <a:off x="2010321" y="2338886"/>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9" name="TextBox 8">
            <a:extLst>
              <a:ext uri="{FF2B5EF4-FFF2-40B4-BE49-F238E27FC236}">
                <a16:creationId xmlns:a16="http://schemas.microsoft.com/office/drawing/2014/main" id="{F6E610AD-F071-4D9F-8E7A-1D4D567ACA45}"/>
              </a:ext>
            </a:extLst>
          </p:cNvPr>
          <p:cNvSpPr txBox="1"/>
          <p:nvPr/>
        </p:nvSpPr>
        <p:spPr>
          <a:xfrm>
            <a:off x="8100892" y="2311478"/>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Commercial </a:t>
            </a:r>
          </a:p>
          <a:p>
            <a:pPr>
              <a:lnSpc>
                <a:spcPct val="110000"/>
              </a:lnSpc>
            </a:pPr>
            <a:r>
              <a:rPr lang="en-NZ" sz="3200" b="0" dirty="0">
                <a:solidFill>
                  <a:srgbClr val="2A5484"/>
                </a:solidFill>
                <a:ea typeface="Tahoma" panose="020B0604030504040204" pitchFamily="34" charset="0"/>
              </a:rPr>
              <a:t>What will end-use demand look like?</a:t>
            </a:r>
          </a:p>
        </p:txBody>
      </p:sp>
    </p:spTree>
    <p:extLst>
      <p:ext uri="{BB962C8B-B14F-4D97-AF65-F5344CB8AC3E}">
        <p14:creationId xmlns:p14="http://schemas.microsoft.com/office/powerpoint/2010/main" val="1791234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 bar chart&#10;&#10;Description automatically generated">
            <a:extLst>
              <a:ext uri="{FF2B5EF4-FFF2-40B4-BE49-F238E27FC236}">
                <a16:creationId xmlns:a16="http://schemas.microsoft.com/office/drawing/2014/main" id="{BA834E9F-F7DF-4A86-91C9-59475BA456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478" y="2541019"/>
            <a:ext cx="5847522" cy="3897739"/>
          </a:xfrm>
          <a:prstGeom prst="rect">
            <a:avLst/>
          </a:prstGeom>
        </p:spPr>
      </p:pic>
      <p:pic>
        <p:nvPicPr>
          <p:cNvPr id="13" name="Picture 12" descr="Chart, bar chart&#10;&#10;Description automatically generated">
            <a:extLst>
              <a:ext uri="{FF2B5EF4-FFF2-40B4-BE49-F238E27FC236}">
                <a16:creationId xmlns:a16="http://schemas.microsoft.com/office/drawing/2014/main" id="{3EE8368C-262E-468B-8DA2-5021808A58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1" y="2541019"/>
            <a:ext cx="5847522" cy="3897739"/>
          </a:xfrm>
          <a:prstGeom prst="rect">
            <a:avLst/>
          </a:prstGeom>
        </p:spPr>
      </p:pic>
      <p:sp>
        <p:nvSpPr>
          <p:cNvPr id="7" name="TextBox 6">
            <a:extLst>
              <a:ext uri="{FF2B5EF4-FFF2-40B4-BE49-F238E27FC236}">
                <a16:creationId xmlns:a16="http://schemas.microsoft.com/office/drawing/2014/main" id="{24FAF3C3-2107-458D-8034-266FBEC75B8E}"/>
              </a:ext>
            </a:extLst>
          </p:cNvPr>
          <p:cNvSpPr txBox="1"/>
          <p:nvPr/>
        </p:nvSpPr>
        <p:spPr>
          <a:xfrm>
            <a:off x="2010321" y="2119613"/>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8" name="TextBox 7">
            <a:extLst>
              <a:ext uri="{FF2B5EF4-FFF2-40B4-BE49-F238E27FC236}">
                <a16:creationId xmlns:a16="http://schemas.microsoft.com/office/drawing/2014/main" id="{F6E610AD-F071-4D9F-8E7A-1D4D567ACA45}"/>
              </a:ext>
            </a:extLst>
          </p:cNvPr>
          <p:cNvSpPr txBox="1"/>
          <p:nvPr/>
        </p:nvSpPr>
        <p:spPr>
          <a:xfrm>
            <a:off x="8100892" y="2092205"/>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Commercial </a:t>
            </a:r>
          </a:p>
          <a:p>
            <a:pPr>
              <a:lnSpc>
                <a:spcPct val="110000"/>
              </a:lnSpc>
            </a:pPr>
            <a:r>
              <a:rPr lang="en-US" sz="3200" b="0" dirty="0" err="1">
                <a:solidFill>
                  <a:srgbClr val="2A5484"/>
                </a:solidFill>
                <a:ea typeface="Tahoma" panose="020B0604030504040204" pitchFamily="34" charset="0"/>
              </a:rPr>
              <a:t>Wh</a:t>
            </a:r>
            <a:r>
              <a:rPr lang="en-NZ" sz="3200" b="0" dirty="0">
                <a:solidFill>
                  <a:srgbClr val="2A5484"/>
                </a:solidFill>
                <a:ea typeface="Tahoma" panose="020B0604030504040204" pitchFamily="34" charset="0"/>
              </a:rPr>
              <a:t>ere might we see emissions decrease?</a:t>
            </a:r>
          </a:p>
        </p:txBody>
      </p:sp>
    </p:spTree>
    <p:extLst>
      <p:ext uri="{BB962C8B-B14F-4D97-AF65-F5344CB8AC3E}">
        <p14:creationId xmlns:p14="http://schemas.microsoft.com/office/powerpoint/2010/main" val="228021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4823F27F-3C2C-48F2-B074-7430EE25E5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2311218"/>
            <a:ext cx="6096000" cy="4063365"/>
          </a:xfrm>
          <a:prstGeom prst="rect">
            <a:avLst/>
          </a:prstGeom>
        </p:spPr>
      </p:pic>
      <p:pic>
        <p:nvPicPr>
          <p:cNvPr id="10" name="Picture 9" descr="Chart, histogram&#10;&#10;Description automatically generated">
            <a:extLst>
              <a:ext uri="{FF2B5EF4-FFF2-40B4-BE49-F238E27FC236}">
                <a16:creationId xmlns:a16="http://schemas.microsoft.com/office/drawing/2014/main" id="{E391985A-DA77-4D95-9DAF-43E0C6FB5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999" y="2311218"/>
            <a:ext cx="6096001" cy="4063365"/>
          </a:xfrm>
          <a:prstGeom prst="rect">
            <a:avLst/>
          </a:prstGeom>
        </p:spPr>
      </p:pic>
      <p:sp>
        <p:nvSpPr>
          <p:cNvPr id="8" name="TextBox 7">
            <a:extLst>
              <a:ext uri="{FF2B5EF4-FFF2-40B4-BE49-F238E27FC236}">
                <a16:creationId xmlns:a16="http://schemas.microsoft.com/office/drawing/2014/main" id="{24FAF3C3-2107-458D-8034-266FBEC75B8E}"/>
              </a:ext>
            </a:extLst>
          </p:cNvPr>
          <p:cNvSpPr txBox="1"/>
          <p:nvPr/>
        </p:nvSpPr>
        <p:spPr>
          <a:xfrm>
            <a:off x="2010321" y="1909477"/>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9" name="TextBox 8">
            <a:extLst>
              <a:ext uri="{FF2B5EF4-FFF2-40B4-BE49-F238E27FC236}">
                <a16:creationId xmlns:a16="http://schemas.microsoft.com/office/drawing/2014/main" id="{F6E610AD-F071-4D9F-8E7A-1D4D567ACA45}"/>
              </a:ext>
            </a:extLst>
          </p:cNvPr>
          <p:cNvSpPr txBox="1"/>
          <p:nvPr/>
        </p:nvSpPr>
        <p:spPr>
          <a:xfrm>
            <a:off x="8100892" y="1882069"/>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Commercial </a:t>
            </a:r>
          </a:p>
          <a:p>
            <a:pPr>
              <a:lnSpc>
                <a:spcPct val="110000"/>
              </a:lnSpc>
            </a:pPr>
            <a:r>
              <a:rPr lang="en-NZ" sz="3200" b="0" dirty="0">
                <a:solidFill>
                  <a:srgbClr val="2A5484"/>
                </a:solidFill>
                <a:ea typeface="Tahoma" panose="020B0604030504040204" pitchFamily="34" charset="0"/>
              </a:rPr>
              <a:t>What could the emissions footprint in the commercial sector look like?</a:t>
            </a:r>
          </a:p>
        </p:txBody>
      </p:sp>
    </p:spTree>
    <p:extLst>
      <p:ext uri="{BB962C8B-B14F-4D97-AF65-F5344CB8AC3E}">
        <p14:creationId xmlns:p14="http://schemas.microsoft.com/office/powerpoint/2010/main" val="3100059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 histogram&#10;&#10;Description automatically generated">
            <a:extLst>
              <a:ext uri="{FF2B5EF4-FFF2-40B4-BE49-F238E27FC236}">
                <a16:creationId xmlns:a16="http://schemas.microsoft.com/office/drawing/2014/main" id="{C90C1243-D2B2-470E-BA20-8173090259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00" y="2412383"/>
            <a:ext cx="6079899" cy="4052633"/>
          </a:xfrm>
          <a:prstGeom prst="rect">
            <a:avLst/>
          </a:prstGeom>
        </p:spPr>
      </p:pic>
      <p:pic>
        <p:nvPicPr>
          <p:cNvPr id="10" name="Picture 9" descr="Chart&#10;&#10;Description automatically generated">
            <a:extLst>
              <a:ext uri="{FF2B5EF4-FFF2-40B4-BE49-F238E27FC236}">
                <a16:creationId xmlns:a16="http://schemas.microsoft.com/office/drawing/2014/main" id="{C91BCE8A-580D-4252-875C-59AA67002D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1809" y="2412384"/>
            <a:ext cx="6079898" cy="4052632"/>
          </a:xfrm>
          <a:prstGeom prst="rect">
            <a:avLst/>
          </a:prstGeom>
        </p:spPr>
      </p:pic>
      <p:sp>
        <p:nvSpPr>
          <p:cNvPr id="8" name="TextBox 7">
            <a:extLst>
              <a:ext uri="{FF2B5EF4-FFF2-40B4-BE49-F238E27FC236}">
                <a16:creationId xmlns:a16="http://schemas.microsoft.com/office/drawing/2014/main" id="{24FAF3C3-2107-458D-8034-266FBEC75B8E}"/>
              </a:ext>
            </a:extLst>
          </p:cNvPr>
          <p:cNvSpPr txBox="1"/>
          <p:nvPr/>
        </p:nvSpPr>
        <p:spPr>
          <a:xfrm>
            <a:off x="2010321" y="1964294"/>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9" name="TextBox 8">
            <a:extLst>
              <a:ext uri="{FF2B5EF4-FFF2-40B4-BE49-F238E27FC236}">
                <a16:creationId xmlns:a16="http://schemas.microsoft.com/office/drawing/2014/main" id="{F6E610AD-F071-4D9F-8E7A-1D4D567ACA45}"/>
              </a:ext>
            </a:extLst>
          </p:cNvPr>
          <p:cNvSpPr txBox="1"/>
          <p:nvPr/>
        </p:nvSpPr>
        <p:spPr>
          <a:xfrm>
            <a:off x="8100892" y="1936886"/>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solidFill>
                  <a:srgbClr val="2A5484"/>
                </a:solidFill>
                <a:ea typeface="Tahoma" panose="020B0604030504040204" pitchFamily="34" charset="0"/>
              </a:rPr>
              <a:t>Commercial </a:t>
            </a:r>
          </a:p>
          <a:p>
            <a:pPr>
              <a:lnSpc>
                <a:spcPct val="110000"/>
              </a:lnSpc>
            </a:pPr>
            <a:r>
              <a:rPr lang="en-NZ" sz="3200" b="0" dirty="0">
                <a:solidFill>
                  <a:srgbClr val="2A5484"/>
                </a:solidFill>
                <a:ea typeface="Tahoma" panose="020B0604030504040204" pitchFamily="34" charset="0"/>
              </a:rPr>
              <a:t>How might we manage increasing demand?</a:t>
            </a:r>
          </a:p>
        </p:txBody>
      </p:sp>
    </p:spTree>
    <p:extLst>
      <p:ext uri="{BB962C8B-B14F-4D97-AF65-F5344CB8AC3E}">
        <p14:creationId xmlns:p14="http://schemas.microsoft.com/office/powerpoint/2010/main" val="2994381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5058B220-7AD8-4731-A07B-357FADCBE19E}"/>
              </a:ext>
            </a:extLst>
          </p:cNvPr>
          <p:cNvSpPr txBox="1">
            <a:spLocks/>
          </p:cNvSpPr>
          <p:nvPr/>
        </p:nvSpPr>
        <p:spPr>
          <a:xfrm>
            <a:off x="1524000" y="2514808"/>
            <a:ext cx="9144000" cy="819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latin typeface="Tahoma" panose="020B0604030504040204" pitchFamily="34" charset="0"/>
                <a:ea typeface="Tahoma" panose="020B0604030504040204" pitchFamily="34" charset="0"/>
                <a:cs typeface="Tahoma" panose="020B0604030504040204" pitchFamily="34" charset="0"/>
              </a:rPr>
              <a:t>Residential</a:t>
            </a:r>
          </a:p>
        </p:txBody>
      </p:sp>
      <p:sp>
        <p:nvSpPr>
          <p:cNvPr id="4" name="Title 3">
            <a:extLst>
              <a:ext uri="{FF2B5EF4-FFF2-40B4-BE49-F238E27FC236}">
                <a16:creationId xmlns:a16="http://schemas.microsoft.com/office/drawing/2014/main" id="{39E8917D-DB73-4D0D-B02A-2E323992DFDE}"/>
              </a:ext>
            </a:extLst>
          </p:cNvPr>
          <p:cNvSpPr txBox="1">
            <a:spLocks/>
          </p:cNvSpPr>
          <p:nvPr/>
        </p:nvSpPr>
        <p:spPr>
          <a:xfrm>
            <a:off x="1524000" y="1237852"/>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pic>
        <p:nvPicPr>
          <p:cNvPr id="5" name="Picture 4" descr="residential.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1017" y="3522530"/>
            <a:ext cx="3253794" cy="3253794"/>
          </a:xfrm>
          <a:prstGeom prst="rect">
            <a:avLst/>
          </a:prstGeom>
        </p:spPr>
      </p:pic>
    </p:spTree>
    <p:extLst>
      <p:ext uri="{BB962C8B-B14F-4D97-AF65-F5344CB8AC3E}">
        <p14:creationId xmlns:p14="http://schemas.microsoft.com/office/powerpoint/2010/main" val="2110631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Chart, line chart&#10;&#10;Description automatically generated">
            <a:extLst>
              <a:ext uri="{FF2B5EF4-FFF2-40B4-BE49-F238E27FC236}">
                <a16:creationId xmlns:a16="http://schemas.microsoft.com/office/drawing/2014/main" id="{D64C158A-366C-4727-A16D-AEAF9A1624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299" y="2552784"/>
            <a:ext cx="5927701" cy="3951183"/>
          </a:xfrm>
          <a:prstGeom prst="rect">
            <a:avLst/>
          </a:prstGeom>
        </p:spPr>
      </p:pic>
      <p:pic>
        <p:nvPicPr>
          <p:cNvPr id="3" name="Picture 2" descr="Chart, line chart&#10;&#10;Description automatically generated">
            <a:extLst>
              <a:ext uri="{FF2B5EF4-FFF2-40B4-BE49-F238E27FC236}">
                <a16:creationId xmlns:a16="http://schemas.microsoft.com/office/drawing/2014/main" id="{1387C8BE-C4AB-44E6-A9F5-C7E2EC2576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552783"/>
            <a:ext cx="5927701" cy="3951183"/>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037387"/>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009979"/>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R</a:t>
            </a:r>
            <a:r>
              <a:rPr lang="en-US" sz="3600" dirty="0">
                <a:ea typeface="Tahoma" panose="020B0604030504040204" pitchFamily="34" charset="0"/>
              </a:rPr>
              <a:t>e</a:t>
            </a:r>
            <a:r>
              <a:rPr lang="x-none" sz="3600" dirty="0">
                <a:ea typeface="Tahoma" panose="020B0604030504040204" pitchFamily="34" charset="0"/>
              </a:rPr>
              <a:t>sidential  </a:t>
            </a:r>
          </a:p>
          <a:p>
            <a:pPr>
              <a:lnSpc>
                <a:spcPct val="110000"/>
              </a:lnSpc>
            </a:pPr>
            <a:r>
              <a:rPr lang="en-NZ" sz="3200" b="0" dirty="0">
                <a:ea typeface="Tahoma" panose="020B0604030504040204" pitchFamily="34" charset="0"/>
              </a:rPr>
              <a:t>What energy sources might we use at home?</a:t>
            </a:r>
          </a:p>
        </p:txBody>
      </p:sp>
    </p:spTree>
    <p:extLst>
      <p:ext uri="{BB962C8B-B14F-4D97-AF65-F5344CB8AC3E}">
        <p14:creationId xmlns:p14="http://schemas.microsoft.com/office/powerpoint/2010/main" val="2428211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A097E77B-6C65-4521-891C-745B306DD1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101" y="2784036"/>
            <a:ext cx="5288330" cy="3525002"/>
          </a:xfrm>
          <a:prstGeom prst="rect">
            <a:avLst/>
          </a:prstGeom>
        </p:spPr>
      </p:pic>
      <p:pic>
        <p:nvPicPr>
          <p:cNvPr id="3" name="Picture 2" descr="Chart&#10;&#10;Description automatically generated">
            <a:extLst>
              <a:ext uri="{FF2B5EF4-FFF2-40B4-BE49-F238E27FC236}">
                <a16:creationId xmlns:a16="http://schemas.microsoft.com/office/drawing/2014/main" id="{573F9478-C179-4468-B128-7B3DA4F9A7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570" y="2784036"/>
            <a:ext cx="5288329" cy="3525002"/>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256658"/>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229250"/>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R</a:t>
            </a:r>
            <a:r>
              <a:rPr lang="en-US" sz="3600" dirty="0">
                <a:ea typeface="Tahoma" panose="020B0604030504040204" pitchFamily="34" charset="0"/>
              </a:rPr>
              <a:t>e</a:t>
            </a:r>
            <a:r>
              <a:rPr lang="x-none" sz="3600" dirty="0">
                <a:ea typeface="Tahoma" panose="020B0604030504040204" pitchFamily="34" charset="0"/>
              </a:rPr>
              <a:t>sidential  </a:t>
            </a:r>
          </a:p>
          <a:p>
            <a:pPr>
              <a:lnSpc>
                <a:spcPct val="110000"/>
              </a:lnSpc>
            </a:pPr>
            <a:r>
              <a:rPr lang="en-NZ" sz="3200" b="0" dirty="0">
                <a:ea typeface="Tahoma" panose="020B0604030504040204" pitchFamily="34" charset="0"/>
              </a:rPr>
              <a:t>What is the potential for homes to reduce carbon emissions?</a:t>
            </a:r>
          </a:p>
        </p:txBody>
      </p:sp>
    </p:spTree>
    <p:extLst>
      <p:ext uri="{BB962C8B-B14F-4D97-AF65-F5344CB8AC3E}">
        <p14:creationId xmlns:p14="http://schemas.microsoft.com/office/powerpoint/2010/main" val="88285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2567" y="1536999"/>
            <a:ext cx="4038691" cy="4449074"/>
          </a:xfrm>
          <a:prstGeom prst="rect">
            <a:avLst/>
          </a:prstGeom>
          <a:solidFill>
            <a:srgbClr val="174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090337" y="1536999"/>
            <a:ext cx="4038691" cy="4449074"/>
          </a:xfrm>
          <a:prstGeom prst="rect">
            <a:avLst/>
          </a:prstGeom>
          <a:solidFill>
            <a:srgbClr val="42B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9B26CC9-363E-43DD-9B4C-A4BB87D4506B}"/>
              </a:ext>
            </a:extLst>
          </p:cNvPr>
          <p:cNvSpPr txBox="1">
            <a:spLocks/>
          </p:cNvSpPr>
          <p:nvPr/>
        </p:nvSpPr>
        <p:spPr>
          <a:xfrm>
            <a:off x="2453188" y="1839016"/>
            <a:ext cx="3533855" cy="3650086"/>
          </a:xfrm>
          <a:prstGeom prst="rect">
            <a:avLst/>
          </a:prstGeom>
        </p:spPr>
        <p:txBody>
          <a:bodyPr anchor="t" anchorCtr="0">
            <a:no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00000"/>
              </a:lnSpc>
            </a:pPr>
            <a:r>
              <a:rPr lang="en-NZ" sz="2500" dirty="0">
                <a:solidFill>
                  <a:schemeClr val="bg1"/>
                </a:solidFill>
                <a:latin typeface="+mn-lt"/>
                <a:ea typeface="Calibri" panose="020F0502020204030204" pitchFamily="34" charset="0"/>
                <a:cs typeface="Times New Roman" panose="02020603050405020304" pitchFamily="18" charset="0"/>
              </a:rPr>
              <a:t>Kea (cohesive)</a:t>
            </a:r>
            <a:br>
              <a:rPr lang="en-NZ" sz="2500" b="0" dirty="0">
                <a:solidFill>
                  <a:srgbClr val="3B3838"/>
                </a:solidFill>
                <a:latin typeface="+mn-lt"/>
                <a:ea typeface="Calibri" panose="020F0502020204030204" pitchFamily="34" charset="0"/>
                <a:cs typeface="Times New Roman" panose="02020603050405020304" pitchFamily="18" charset="0"/>
              </a:rPr>
            </a:br>
            <a:r>
              <a:rPr lang="en-NZ" sz="2200" b="0" dirty="0">
                <a:solidFill>
                  <a:schemeClr val="bg2">
                    <a:lumMod val="25000"/>
                  </a:schemeClr>
                </a:solidFill>
                <a:latin typeface="+mn-lt"/>
                <a:ea typeface="Calibri" panose="020F0502020204030204" pitchFamily="34" charset="0"/>
                <a:cs typeface="Times New Roman" panose="02020603050405020304" pitchFamily="18" charset="0"/>
              </a:rPr>
              <a:t>Kea represents a scenario where climate change is prioritised as the most pressing issue and New Zealand deliberately pursues cohesive ways to achieve a low-emissions economy</a:t>
            </a:r>
          </a:p>
        </p:txBody>
      </p:sp>
      <p:sp>
        <p:nvSpPr>
          <p:cNvPr id="5" name="Title 1">
            <a:extLst>
              <a:ext uri="{FF2B5EF4-FFF2-40B4-BE49-F238E27FC236}">
                <a16:creationId xmlns:a16="http://schemas.microsoft.com/office/drawing/2014/main" id="{F9B26CC9-363E-43DD-9B4C-A4BB87D4506B}"/>
              </a:ext>
            </a:extLst>
          </p:cNvPr>
          <p:cNvSpPr txBox="1">
            <a:spLocks/>
          </p:cNvSpPr>
          <p:nvPr/>
        </p:nvSpPr>
        <p:spPr>
          <a:xfrm>
            <a:off x="6507655" y="1839003"/>
            <a:ext cx="3321375" cy="377631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00000"/>
              </a:lnSpc>
            </a:pPr>
            <a:r>
              <a:rPr lang="en-NZ" sz="2500" dirty="0">
                <a:solidFill>
                  <a:srgbClr val="FFFFFF"/>
                </a:solidFill>
                <a:latin typeface="+mn-lt"/>
                <a:ea typeface="Calibri" panose="020F0502020204030204" pitchFamily="34" charset="0"/>
                <a:cs typeface="Times New Roman" panose="02020603050405020304" pitchFamily="18" charset="0"/>
              </a:rPr>
              <a:t>Tūī (individualistic)</a:t>
            </a:r>
            <a:br>
              <a:rPr lang="en-NZ" sz="2500" b="0" dirty="0">
                <a:solidFill>
                  <a:srgbClr val="3B3838"/>
                </a:solidFill>
                <a:latin typeface="+mn-lt"/>
                <a:ea typeface="Calibri" panose="020F0502020204030204" pitchFamily="34" charset="0"/>
                <a:cs typeface="Times New Roman" panose="02020603050405020304" pitchFamily="18" charset="0"/>
              </a:rPr>
            </a:br>
            <a:r>
              <a:rPr lang="en-NZ" sz="2200" b="0" dirty="0">
                <a:solidFill>
                  <a:srgbClr val="FFFFFF"/>
                </a:solidFill>
                <a:ea typeface="Calibri" panose="020F0502020204030204" pitchFamily="34" charset="0"/>
                <a:cs typeface="Times New Roman" panose="02020603050405020304" pitchFamily="18" charset="0"/>
              </a:rPr>
              <a:t>Tūī</a:t>
            </a:r>
            <a:r>
              <a:rPr lang="en-NZ" sz="2200" b="0" dirty="0">
                <a:solidFill>
                  <a:srgbClr val="FFFFFF"/>
                </a:solidFill>
                <a:latin typeface="+mn-lt"/>
                <a:ea typeface="Calibri" panose="020F0502020204030204" pitchFamily="34" charset="0"/>
                <a:cs typeface="Times New Roman" panose="02020603050405020304" pitchFamily="18" charset="0"/>
              </a:rPr>
              <a:t> represents a scenario where climate change is an important issue to be addressed as one of many priorities, with most decisions being left up to individuals and market mechanisms </a:t>
            </a:r>
            <a:endParaRPr lang="en-NZ" sz="2200" b="0" dirty="0">
              <a:solidFill>
                <a:srgbClr val="FFFFFF"/>
              </a:solidFill>
              <a:latin typeface="+mn-lt"/>
            </a:endParaRPr>
          </a:p>
        </p:txBody>
      </p:sp>
      <p:pic>
        <p:nvPicPr>
          <p:cNvPr id="6" name="Picture 5" descr="tui_small.png"/>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8935644" y="693015"/>
            <a:ext cx="2795706" cy="3232108"/>
          </a:xfrm>
          <a:prstGeom prst="rect">
            <a:avLst/>
          </a:prstGeom>
        </p:spPr>
      </p:pic>
      <p:pic>
        <p:nvPicPr>
          <p:cNvPr id="7" name="Picture 6" descr="kea_small.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199" y="2049547"/>
            <a:ext cx="4036342" cy="4666406"/>
          </a:xfrm>
          <a:prstGeom prst="rect">
            <a:avLst/>
          </a:prstGeom>
        </p:spPr>
      </p:pic>
      <p:sp>
        <p:nvSpPr>
          <p:cNvPr id="9" name="Rectangle 8"/>
          <p:cNvSpPr/>
          <p:nvPr/>
        </p:nvSpPr>
        <p:spPr>
          <a:xfrm>
            <a:off x="0" y="6626276"/>
            <a:ext cx="12192000" cy="231723"/>
          </a:xfrm>
          <a:prstGeom prst="rect">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082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D9705F68-7470-4A10-993F-32BEC3FDC4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404" y="2528486"/>
            <a:ext cx="6006548" cy="4003740"/>
          </a:xfrm>
          <a:prstGeom prst="rect">
            <a:avLst/>
          </a:prstGeom>
        </p:spPr>
      </p:pic>
      <p:pic>
        <p:nvPicPr>
          <p:cNvPr id="3" name="Picture 2" descr="Chart, bar chart&#10;&#10;Description automatically generated">
            <a:extLst>
              <a:ext uri="{FF2B5EF4-FFF2-40B4-BE49-F238E27FC236}">
                <a16:creationId xmlns:a16="http://schemas.microsoft.com/office/drawing/2014/main" id="{F2BAF49C-D9E1-4C6B-86DD-7A34029EB6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528486"/>
            <a:ext cx="6006548" cy="4003740"/>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1928088" y="2119612"/>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092204"/>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R</a:t>
            </a:r>
            <a:r>
              <a:rPr lang="en-US" sz="3600" dirty="0">
                <a:ea typeface="Tahoma" panose="020B0604030504040204" pitchFamily="34" charset="0"/>
              </a:rPr>
              <a:t>e</a:t>
            </a:r>
            <a:r>
              <a:rPr lang="x-none" sz="3600" dirty="0">
                <a:ea typeface="Tahoma" panose="020B0604030504040204" pitchFamily="34" charset="0"/>
              </a:rPr>
              <a:t>sidential  </a:t>
            </a:r>
          </a:p>
          <a:p>
            <a:pPr>
              <a:lnSpc>
                <a:spcPct val="110000"/>
              </a:lnSpc>
            </a:pPr>
            <a:r>
              <a:rPr lang="en-NZ" sz="3200" b="0" dirty="0">
                <a:ea typeface="Tahoma" panose="020B0604030504040204" pitchFamily="34" charset="0"/>
              </a:rPr>
              <a:t>What energy source might we use for heating?</a:t>
            </a:r>
          </a:p>
        </p:txBody>
      </p:sp>
    </p:spTree>
    <p:extLst>
      <p:ext uri="{BB962C8B-B14F-4D97-AF65-F5344CB8AC3E}">
        <p14:creationId xmlns:p14="http://schemas.microsoft.com/office/powerpoint/2010/main" val="2335621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665B788D-71C5-4D99-A5D3-52B3BD4EAF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755" y="2581992"/>
            <a:ext cx="5757591" cy="3837794"/>
          </a:xfrm>
          <a:prstGeom prst="rect">
            <a:avLst/>
          </a:prstGeom>
        </p:spPr>
      </p:pic>
      <p:pic>
        <p:nvPicPr>
          <p:cNvPr id="3" name="Picture 2" descr="Chart, bar chart&#10;&#10;Description automatically generated">
            <a:extLst>
              <a:ext uri="{FF2B5EF4-FFF2-40B4-BE49-F238E27FC236}">
                <a16:creationId xmlns:a16="http://schemas.microsoft.com/office/drawing/2014/main" id="{99408DBE-E071-479F-B5FF-12AC7CE14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581992"/>
            <a:ext cx="5757590" cy="3837794"/>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1928089" y="2156161"/>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128753"/>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R</a:t>
            </a:r>
            <a:r>
              <a:rPr lang="en-US" sz="3600" dirty="0">
                <a:ea typeface="Tahoma" panose="020B0604030504040204" pitchFamily="34" charset="0"/>
              </a:rPr>
              <a:t>e</a:t>
            </a:r>
            <a:r>
              <a:rPr lang="x-none" sz="3600" dirty="0">
                <a:ea typeface="Tahoma" panose="020B0604030504040204" pitchFamily="34" charset="0"/>
              </a:rPr>
              <a:t>sidential  </a:t>
            </a:r>
          </a:p>
          <a:p>
            <a:pPr>
              <a:lnSpc>
                <a:spcPct val="110000"/>
              </a:lnSpc>
            </a:pPr>
            <a:r>
              <a:rPr lang="en-NZ" sz="3200" b="0" dirty="0">
                <a:ea typeface="Tahoma" panose="020B0604030504040204" pitchFamily="34" charset="0"/>
              </a:rPr>
              <a:t>What technology might we use in our homes?</a:t>
            </a:r>
          </a:p>
        </p:txBody>
      </p:sp>
    </p:spTree>
    <p:extLst>
      <p:ext uri="{BB962C8B-B14F-4D97-AF65-F5344CB8AC3E}">
        <p14:creationId xmlns:p14="http://schemas.microsoft.com/office/powerpoint/2010/main" val="2361166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9BDF87-6D52-4E54-860B-EB56EF96B6B2}"/>
              </a:ext>
            </a:extLst>
          </p:cNvPr>
          <p:cNvSpPr txBox="1">
            <a:spLocks/>
          </p:cNvSpPr>
          <p:nvPr/>
        </p:nvSpPr>
        <p:spPr>
          <a:xfrm>
            <a:off x="451690" y="1214820"/>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lnSpc>
                <a:spcPct val="110000"/>
              </a:lnSpc>
            </a:pPr>
            <a:r>
              <a:rPr lang="x-none" sz="3600" b="0" dirty="0">
                <a:solidFill>
                  <a:schemeClr val="bg1"/>
                </a:solidFill>
                <a:ea typeface="Tahoma" panose="020B0604030504040204" pitchFamily="34" charset="0"/>
              </a:rPr>
              <a:t>This project has been brought to you by </a:t>
            </a:r>
          </a:p>
        </p:txBody>
      </p:sp>
      <p:sp>
        <p:nvSpPr>
          <p:cNvPr id="4" name="Title 1">
            <a:extLst>
              <a:ext uri="{FF2B5EF4-FFF2-40B4-BE49-F238E27FC236}">
                <a16:creationId xmlns:a16="http://schemas.microsoft.com/office/drawing/2014/main" id="{059BDF87-6D52-4E54-860B-EB56EF96B6B2}"/>
              </a:ext>
            </a:extLst>
          </p:cNvPr>
          <p:cNvSpPr txBox="1">
            <a:spLocks/>
          </p:cNvSpPr>
          <p:nvPr/>
        </p:nvSpPr>
        <p:spPr>
          <a:xfrm>
            <a:off x="451690" y="4941168"/>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lnSpc>
                <a:spcPct val="110000"/>
              </a:lnSpc>
            </a:pPr>
            <a:r>
              <a:rPr lang="x-none" sz="2900" b="0" dirty="0">
                <a:solidFill>
                  <a:srgbClr val="FFFFFF"/>
                </a:solidFill>
                <a:ea typeface="Tahoma" panose="020B0604030504040204" pitchFamily="34" charset="0"/>
              </a:rPr>
              <a:t>Find out more at </a:t>
            </a:r>
          </a:p>
          <a:p>
            <a:pPr algn="ctr">
              <a:lnSpc>
                <a:spcPct val="110000"/>
              </a:lnSpc>
            </a:pPr>
            <a:r>
              <a:rPr lang="x-none" sz="3600" dirty="0">
                <a:solidFill>
                  <a:schemeClr val="bg1"/>
                </a:solidFill>
                <a:ea typeface="Tahoma" panose="020B0604030504040204" pitchFamily="34" charset="0"/>
                <a:hlinkClick r:id="rId2">
                  <a:extLst>
                    <a:ext uri="{A12FA001-AC4F-418D-AE19-62706E023703}">
                      <ahyp:hlinkClr xmlns:ahyp="http://schemas.microsoft.com/office/drawing/2018/hyperlinkcolor" val="tx"/>
                    </a:ext>
                  </a:extLst>
                </a:hlinkClick>
              </a:rPr>
              <a:t>times.bec.org.nz</a:t>
            </a:r>
            <a:endParaRPr lang="x-none" sz="3600" dirty="0">
              <a:solidFill>
                <a:schemeClr val="bg1"/>
              </a:solidFill>
              <a:ea typeface="Tahoma" panose="020B0604030504040204" pitchFamily="34" charset="0"/>
            </a:endParaRPr>
          </a:p>
        </p:txBody>
      </p:sp>
      <p:sp>
        <p:nvSpPr>
          <p:cNvPr id="5" name="Rectangle 4"/>
          <p:cNvSpPr/>
          <p:nvPr/>
        </p:nvSpPr>
        <p:spPr>
          <a:xfrm>
            <a:off x="0" y="2539998"/>
            <a:ext cx="12192000" cy="18228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443" y="2873321"/>
            <a:ext cx="3538408" cy="1074080"/>
          </a:xfrm>
          <a:prstGeom prst="rect">
            <a:avLst/>
          </a:prstGeom>
        </p:spPr>
      </p:pic>
      <p:pic>
        <p:nvPicPr>
          <p:cNvPr id="7" name="Picture 6" descr="*EECA logo.jpg"/>
          <p:cNvPicPr>
            <a:picLocks noChangeAspect="1"/>
          </p:cNvPicPr>
          <p:nvPr/>
        </p:nvPicPr>
        <p:blipFill rotWithShape="1">
          <a:blip r:embed="rId4">
            <a:extLst>
              <a:ext uri="{28A0092B-C50C-407E-A947-70E740481C1C}">
                <a14:useLocalDpi xmlns:a14="http://schemas.microsoft.com/office/drawing/2010/main" val="0"/>
              </a:ext>
            </a:extLst>
          </a:blip>
          <a:srcRect t="19922" b="30580"/>
          <a:stretch/>
        </p:blipFill>
        <p:spPr>
          <a:xfrm>
            <a:off x="4828784" y="2751468"/>
            <a:ext cx="2707376" cy="134012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1221" y="2805173"/>
            <a:ext cx="2722500" cy="1322358"/>
          </a:xfrm>
          <a:prstGeom prst="rect">
            <a:avLst/>
          </a:prstGeom>
        </p:spPr>
      </p:pic>
    </p:spTree>
    <p:extLst>
      <p:ext uri="{BB962C8B-B14F-4D97-AF65-F5344CB8AC3E}">
        <p14:creationId xmlns:p14="http://schemas.microsoft.com/office/powerpoint/2010/main" val="184368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9E8917D-DB73-4D0D-B02A-2E323992DFDE}"/>
              </a:ext>
            </a:extLst>
          </p:cNvPr>
          <p:cNvSpPr txBox="1">
            <a:spLocks/>
          </p:cNvSpPr>
          <p:nvPr/>
        </p:nvSpPr>
        <p:spPr>
          <a:xfrm>
            <a:off x="1524000" y="2617447"/>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sp>
        <p:nvSpPr>
          <p:cNvPr id="4" name="Subtitle 4">
            <a:extLst>
              <a:ext uri="{FF2B5EF4-FFF2-40B4-BE49-F238E27FC236}">
                <a16:creationId xmlns:a16="http://schemas.microsoft.com/office/drawing/2014/main" id="{5058B220-7AD8-4731-A07B-357FADCBE19E}"/>
              </a:ext>
            </a:extLst>
          </p:cNvPr>
          <p:cNvSpPr txBox="1">
            <a:spLocks/>
          </p:cNvSpPr>
          <p:nvPr/>
        </p:nvSpPr>
        <p:spPr>
          <a:xfrm>
            <a:off x="1524000" y="3937143"/>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solidFill>
                  <a:srgbClr val="E37B2A"/>
                </a:solidFill>
                <a:latin typeface="Tahoma" panose="020B0604030504040204" pitchFamily="34" charset="0"/>
                <a:ea typeface="Tahoma" panose="020B0604030504040204" pitchFamily="34" charset="0"/>
                <a:cs typeface="Tahoma" panose="020B0604030504040204" pitchFamily="34" charset="0"/>
              </a:rPr>
              <a:t>5 Key Insights</a:t>
            </a:r>
          </a:p>
        </p:txBody>
      </p:sp>
    </p:spTree>
    <p:extLst>
      <p:ext uri="{BB962C8B-B14F-4D97-AF65-F5344CB8AC3E}">
        <p14:creationId xmlns:p14="http://schemas.microsoft.com/office/powerpoint/2010/main" val="333466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224118" y="971176"/>
            <a:ext cx="4616823" cy="1972234"/>
          </a:xfrm>
          <a:prstGeom prst="wedgeRoundRectCallout">
            <a:avLst>
              <a:gd name="adj1" fmla="val -33291"/>
              <a:gd name="adj2" fmla="val 78290"/>
              <a:gd name="adj3" fmla="val 16667"/>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1270370-40D0-4193-9219-08A7F5CC63BB}"/>
              </a:ext>
            </a:extLst>
          </p:cNvPr>
          <p:cNvSpPr>
            <a:spLocks noGrp="1"/>
          </p:cNvSpPr>
          <p:nvPr>
            <p:ph type="title"/>
          </p:nvPr>
        </p:nvSpPr>
        <p:spPr>
          <a:xfrm>
            <a:off x="469506" y="1208043"/>
            <a:ext cx="4177201" cy="1556073"/>
          </a:xfrm>
        </p:spPr>
        <p:txBody>
          <a:bodyPr anchor="t" anchorCtr="0">
            <a:normAutofit/>
          </a:bodyPr>
          <a:lstStyle/>
          <a:p>
            <a:r>
              <a:rPr lang="mi-NZ" sz="3200" dirty="0">
                <a:solidFill>
                  <a:schemeClr val="bg1"/>
                </a:solidFill>
              </a:rPr>
              <a:t>#1 Energy emissions decline strongly in both scenarios</a:t>
            </a:r>
            <a:endParaRPr lang="en-NZ" sz="3200" dirty="0">
              <a:solidFill>
                <a:schemeClr val="bg1"/>
              </a:solidFill>
            </a:endParaRPr>
          </a:p>
        </p:txBody>
      </p:sp>
      <p:sp>
        <p:nvSpPr>
          <p:cNvPr id="4" name="TextBox 3">
            <a:extLst>
              <a:ext uri="{FF2B5EF4-FFF2-40B4-BE49-F238E27FC236}">
                <a16:creationId xmlns:a16="http://schemas.microsoft.com/office/drawing/2014/main" id="{24FAF3C3-2107-458D-8034-266FBEC75B8E}"/>
              </a:ext>
            </a:extLst>
          </p:cNvPr>
          <p:cNvSpPr txBox="1"/>
          <p:nvPr/>
        </p:nvSpPr>
        <p:spPr>
          <a:xfrm>
            <a:off x="5166322" y="6124893"/>
            <a:ext cx="2176074" cy="369332"/>
          </a:xfrm>
          <a:prstGeom prst="rect">
            <a:avLst/>
          </a:prstGeom>
          <a:noFill/>
        </p:spPr>
        <p:txBody>
          <a:bodyPr wrap="square" rtlCol="0">
            <a:spAutoFit/>
          </a:bodyPr>
          <a:lstStyle/>
          <a:p>
            <a:pPr algn="ctr"/>
            <a:r>
              <a:rPr lang="en-NZ"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6" name="TextBox 5">
            <a:extLst>
              <a:ext uri="{FF2B5EF4-FFF2-40B4-BE49-F238E27FC236}">
                <a16:creationId xmlns:a16="http://schemas.microsoft.com/office/drawing/2014/main" id="{F6E610AD-F071-4D9F-8E7A-1D4D567ACA45}"/>
              </a:ext>
            </a:extLst>
          </p:cNvPr>
          <p:cNvSpPr txBox="1"/>
          <p:nvPr/>
        </p:nvSpPr>
        <p:spPr>
          <a:xfrm>
            <a:off x="6842518" y="6110319"/>
            <a:ext cx="1151929" cy="369332"/>
          </a:xfrm>
          <a:prstGeom prst="rect">
            <a:avLst/>
          </a:prstGeom>
          <a:noFill/>
        </p:spPr>
        <p:txBody>
          <a:bodyPr wrap="square" rtlCol="0">
            <a:spAutoFit/>
          </a:bodyPr>
          <a:lstStyle/>
          <a:p>
            <a:pPr algn="ctr"/>
            <a:r>
              <a:rPr lang="en-NZ"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2" name="Oval 1"/>
          <p:cNvSpPr/>
          <p:nvPr/>
        </p:nvSpPr>
        <p:spPr>
          <a:xfrm>
            <a:off x="5727656" y="6226152"/>
            <a:ext cx="196080" cy="196080"/>
          </a:xfrm>
          <a:prstGeom prst="ellipse">
            <a:avLst/>
          </a:prstGeom>
          <a:solidFill>
            <a:srgbClr val="42B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974701" y="6226152"/>
            <a:ext cx="196080" cy="196080"/>
          </a:xfrm>
          <a:prstGeom prst="ellipse">
            <a:avLst/>
          </a:prstGeom>
          <a:solidFill>
            <a:srgbClr val="174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E610AD-F071-4D9F-8E7A-1D4D567ACA45}"/>
              </a:ext>
            </a:extLst>
          </p:cNvPr>
          <p:cNvSpPr txBox="1"/>
          <p:nvPr/>
        </p:nvSpPr>
        <p:spPr>
          <a:xfrm>
            <a:off x="5564616" y="5442878"/>
            <a:ext cx="2608092" cy="405768"/>
          </a:xfrm>
          <a:prstGeom prst="rect">
            <a:avLst/>
          </a:prstGeom>
          <a:noFill/>
        </p:spPr>
        <p:txBody>
          <a:bodyPr wrap="square" rtlCol="0">
            <a:spAutoFit/>
          </a:bodyPr>
          <a:lstStyle/>
          <a:p>
            <a:r>
              <a:rPr lang="en-NZ"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2018</a:t>
            </a:r>
          </a:p>
        </p:txBody>
      </p:sp>
      <p:sp>
        <p:nvSpPr>
          <p:cNvPr id="9" name="TextBox 8">
            <a:extLst>
              <a:ext uri="{FF2B5EF4-FFF2-40B4-BE49-F238E27FC236}">
                <a16:creationId xmlns:a16="http://schemas.microsoft.com/office/drawing/2014/main" id="{F6E610AD-F071-4D9F-8E7A-1D4D567ACA45}"/>
              </a:ext>
            </a:extLst>
          </p:cNvPr>
          <p:cNvSpPr txBox="1"/>
          <p:nvPr/>
        </p:nvSpPr>
        <p:spPr>
          <a:xfrm>
            <a:off x="9471748" y="5442878"/>
            <a:ext cx="923973" cy="405768"/>
          </a:xfrm>
          <a:prstGeom prst="rect">
            <a:avLst/>
          </a:prstGeom>
          <a:noFill/>
        </p:spPr>
        <p:txBody>
          <a:bodyPr wrap="square" rtlCol="0">
            <a:spAutoFit/>
          </a:bodyPr>
          <a:lstStyle/>
          <a:p>
            <a:pPr algn="r"/>
            <a:r>
              <a:rPr lang="en-NZ"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2050</a:t>
            </a:r>
          </a:p>
        </p:txBody>
      </p:sp>
      <p:cxnSp>
        <p:nvCxnSpPr>
          <p:cNvPr id="11" name="Straight Connector 10"/>
          <p:cNvCxnSpPr/>
          <p:nvPr/>
        </p:nvCxnSpPr>
        <p:spPr>
          <a:xfrm>
            <a:off x="5660867" y="5399120"/>
            <a:ext cx="4719798" cy="0"/>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5664283" y="2152648"/>
            <a:ext cx="4707050" cy="2127281"/>
          </a:xfrm>
          <a:custGeom>
            <a:avLst/>
            <a:gdLst>
              <a:gd name="connsiteX0" fmla="*/ 0 w 3927350"/>
              <a:gd name="connsiteY0" fmla="*/ 0 h 1774907"/>
              <a:gd name="connsiteX1" fmla="*/ 663059 w 3927350"/>
              <a:gd name="connsiteY1" fmla="*/ 300918 h 1774907"/>
              <a:gd name="connsiteX2" fmla="*/ 1229210 w 3927350"/>
              <a:gd name="connsiteY2" fmla="*/ 306018 h 1774907"/>
              <a:gd name="connsiteX3" fmla="*/ 1902470 w 3927350"/>
              <a:gd name="connsiteY3" fmla="*/ 474328 h 1774907"/>
              <a:gd name="connsiteX4" fmla="*/ 2499223 w 3927350"/>
              <a:gd name="connsiteY4" fmla="*/ 887453 h 1774907"/>
              <a:gd name="connsiteX5" fmla="*/ 2963364 w 3927350"/>
              <a:gd name="connsiteY5" fmla="*/ 1162870 h 1774907"/>
              <a:gd name="connsiteX6" fmla="*/ 3927350 w 3927350"/>
              <a:gd name="connsiteY6" fmla="*/ 1774907 h 177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7350" h="1774907">
                <a:moveTo>
                  <a:pt x="0" y="0"/>
                </a:moveTo>
                <a:cubicBezTo>
                  <a:pt x="229095" y="124957"/>
                  <a:pt x="458191" y="249915"/>
                  <a:pt x="663059" y="300918"/>
                </a:cubicBezTo>
                <a:cubicBezTo>
                  <a:pt x="867927" y="351921"/>
                  <a:pt x="1022642" y="277116"/>
                  <a:pt x="1229210" y="306018"/>
                </a:cubicBezTo>
                <a:cubicBezTo>
                  <a:pt x="1435778" y="334920"/>
                  <a:pt x="1690801" y="377422"/>
                  <a:pt x="1902470" y="474328"/>
                </a:cubicBezTo>
                <a:cubicBezTo>
                  <a:pt x="2114139" y="571234"/>
                  <a:pt x="2322408" y="772696"/>
                  <a:pt x="2499223" y="887453"/>
                </a:cubicBezTo>
                <a:cubicBezTo>
                  <a:pt x="2676038" y="1002210"/>
                  <a:pt x="2725343" y="1014961"/>
                  <a:pt x="2963364" y="1162870"/>
                </a:cubicBezTo>
                <a:cubicBezTo>
                  <a:pt x="3201385" y="1310779"/>
                  <a:pt x="3769236" y="1695852"/>
                  <a:pt x="3927350" y="1774907"/>
                </a:cubicBezTo>
              </a:path>
            </a:pathLst>
          </a:custGeom>
          <a:ln w="28575" cmpd="sng">
            <a:solidFill>
              <a:srgbClr val="17405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Oval 22"/>
          <p:cNvSpPr/>
          <p:nvPr/>
        </p:nvSpPr>
        <p:spPr>
          <a:xfrm>
            <a:off x="10252501" y="4142757"/>
            <a:ext cx="225439" cy="225439"/>
          </a:xfrm>
          <a:prstGeom prst="ellipse">
            <a:avLst/>
          </a:prstGeom>
          <a:solidFill>
            <a:srgbClr val="174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10252501" y="4564544"/>
            <a:ext cx="225439" cy="225439"/>
          </a:xfrm>
          <a:prstGeom prst="ellipse">
            <a:avLst/>
          </a:prstGeom>
          <a:solidFill>
            <a:srgbClr val="42B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p:nvSpPr>
        <p:spPr>
          <a:xfrm>
            <a:off x="5652057" y="2177099"/>
            <a:ext cx="4725390" cy="2518505"/>
          </a:xfrm>
          <a:custGeom>
            <a:avLst/>
            <a:gdLst>
              <a:gd name="connsiteX0" fmla="*/ 0 w 3942652"/>
              <a:gd name="connsiteY0" fmla="*/ 0 h 2101326"/>
              <a:gd name="connsiteX1" fmla="*/ 678361 w 3942652"/>
              <a:gd name="connsiteY1" fmla="*/ 459028 h 2101326"/>
              <a:gd name="connsiteX2" fmla="*/ 1183306 w 3942652"/>
              <a:gd name="connsiteY2" fmla="*/ 703842 h 2101326"/>
              <a:gd name="connsiteX3" fmla="*/ 1958575 w 3942652"/>
              <a:gd name="connsiteY3" fmla="*/ 1142469 h 2101326"/>
              <a:gd name="connsiteX4" fmla="*/ 2983766 w 3942652"/>
              <a:gd name="connsiteY4" fmla="*/ 1800408 h 2101326"/>
              <a:gd name="connsiteX5" fmla="*/ 3320396 w 3942652"/>
              <a:gd name="connsiteY5" fmla="*/ 1968718 h 2101326"/>
              <a:gd name="connsiteX6" fmla="*/ 3942652 w 3942652"/>
              <a:gd name="connsiteY6" fmla="*/ 2101326 h 210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2652" h="2101326">
                <a:moveTo>
                  <a:pt x="0" y="0"/>
                </a:moveTo>
                <a:cubicBezTo>
                  <a:pt x="240571" y="170860"/>
                  <a:pt x="481143" y="341721"/>
                  <a:pt x="678361" y="459028"/>
                </a:cubicBezTo>
                <a:cubicBezTo>
                  <a:pt x="875579" y="576335"/>
                  <a:pt x="969937" y="589935"/>
                  <a:pt x="1183306" y="703842"/>
                </a:cubicBezTo>
                <a:cubicBezTo>
                  <a:pt x="1396675" y="817749"/>
                  <a:pt x="1658498" y="959708"/>
                  <a:pt x="1958575" y="1142469"/>
                </a:cubicBezTo>
                <a:cubicBezTo>
                  <a:pt x="2258652" y="1325230"/>
                  <a:pt x="2756796" y="1662700"/>
                  <a:pt x="2983766" y="1800408"/>
                </a:cubicBezTo>
                <a:cubicBezTo>
                  <a:pt x="3210736" y="1938116"/>
                  <a:pt x="3160582" y="1918565"/>
                  <a:pt x="3320396" y="1968718"/>
                </a:cubicBezTo>
                <a:cubicBezTo>
                  <a:pt x="3480210" y="2018871"/>
                  <a:pt x="3844043" y="2080075"/>
                  <a:pt x="3942652" y="2101326"/>
                </a:cubicBezTo>
              </a:path>
            </a:pathLst>
          </a:custGeom>
          <a:ln w="28575" cmpd="sng">
            <a:solidFill>
              <a:srgbClr val="42B29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Oval 25"/>
          <p:cNvSpPr/>
          <p:nvPr/>
        </p:nvSpPr>
        <p:spPr>
          <a:xfrm>
            <a:off x="5532489" y="2033082"/>
            <a:ext cx="225439" cy="225439"/>
          </a:xfrm>
          <a:prstGeom prst="ellipse">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6E610AD-F071-4D9F-8E7A-1D4D567ACA45}"/>
              </a:ext>
            </a:extLst>
          </p:cNvPr>
          <p:cNvSpPr txBox="1"/>
          <p:nvPr/>
        </p:nvSpPr>
        <p:spPr>
          <a:xfrm>
            <a:off x="10601990" y="4055050"/>
            <a:ext cx="1484559" cy="405768"/>
          </a:xfrm>
          <a:prstGeom prst="rect">
            <a:avLst/>
          </a:prstGeom>
          <a:noFill/>
        </p:spPr>
        <p:txBody>
          <a:bodyPr wrap="square" rtlCol="0">
            <a:spAutoFit/>
          </a:bodyPr>
          <a:lstStyle/>
          <a:p>
            <a:r>
              <a:rPr lang="en-NZ" sz="1600" dirty="0">
                <a:solidFill>
                  <a:srgbClr val="174057"/>
                </a:solidFill>
                <a:latin typeface="Tahoma" panose="020B0604030504040204" pitchFamily="34" charset="0"/>
                <a:ea typeface="Tahoma" panose="020B0604030504040204" pitchFamily="34" charset="0"/>
                <a:cs typeface="Tahoma" panose="020B0604030504040204" pitchFamily="34" charset="0"/>
              </a:rPr>
              <a:t>10 MtCO</a:t>
            </a:r>
            <a:r>
              <a:rPr lang="en-NZ" sz="1200" baseline="-25000" dirty="0">
                <a:solidFill>
                  <a:srgbClr val="174057"/>
                </a:solidFill>
                <a:latin typeface="Tahoma" panose="020B0604030504040204" pitchFamily="34" charset="0"/>
                <a:ea typeface="Tahoma" panose="020B0604030504040204" pitchFamily="34" charset="0"/>
                <a:cs typeface="Tahoma" panose="020B0604030504040204" pitchFamily="34" charset="0"/>
              </a:rPr>
              <a:t>2</a:t>
            </a:r>
            <a:r>
              <a:rPr lang="en-NZ" sz="1600" dirty="0">
                <a:solidFill>
                  <a:srgbClr val="174057"/>
                </a:solidFill>
                <a:latin typeface="Tahoma" panose="020B0604030504040204" pitchFamily="34" charset="0"/>
                <a:ea typeface="Tahoma" panose="020B0604030504040204" pitchFamily="34" charset="0"/>
                <a:cs typeface="Tahoma" panose="020B0604030504040204" pitchFamily="34" charset="0"/>
              </a:rPr>
              <a:t>-e</a:t>
            </a:r>
          </a:p>
        </p:txBody>
      </p:sp>
      <p:sp>
        <p:nvSpPr>
          <p:cNvPr id="29" name="TextBox 28">
            <a:extLst>
              <a:ext uri="{FF2B5EF4-FFF2-40B4-BE49-F238E27FC236}">
                <a16:creationId xmlns:a16="http://schemas.microsoft.com/office/drawing/2014/main" id="{F6E610AD-F071-4D9F-8E7A-1D4D567ACA45}"/>
              </a:ext>
            </a:extLst>
          </p:cNvPr>
          <p:cNvSpPr txBox="1"/>
          <p:nvPr/>
        </p:nvSpPr>
        <p:spPr>
          <a:xfrm>
            <a:off x="10601990" y="4573485"/>
            <a:ext cx="1471437" cy="700872"/>
          </a:xfrm>
          <a:prstGeom prst="rect">
            <a:avLst/>
          </a:prstGeom>
          <a:noFill/>
        </p:spPr>
        <p:txBody>
          <a:bodyPr wrap="square" rtlCol="0">
            <a:spAutoFit/>
          </a:bodyPr>
          <a:lstStyle/>
          <a:p>
            <a:r>
              <a:rPr lang="en-NZ" sz="1600" dirty="0">
                <a:solidFill>
                  <a:srgbClr val="42B295"/>
                </a:solidFill>
                <a:latin typeface="Tahoma" panose="020B0604030504040204" pitchFamily="34" charset="0"/>
                <a:ea typeface="Tahoma" panose="020B0604030504040204" pitchFamily="34" charset="0"/>
                <a:cs typeface="Tahoma" panose="020B0604030504040204" pitchFamily="34" charset="0"/>
              </a:rPr>
              <a:t>6.5 MtCO</a:t>
            </a:r>
            <a:r>
              <a:rPr lang="en-NZ" sz="1200" baseline="-25000" dirty="0">
                <a:solidFill>
                  <a:srgbClr val="42B295"/>
                </a:solidFill>
                <a:latin typeface="Tahoma" panose="020B0604030504040204" pitchFamily="34" charset="0"/>
                <a:ea typeface="Tahoma" panose="020B0604030504040204" pitchFamily="34" charset="0"/>
                <a:cs typeface="Tahoma" panose="020B0604030504040204" pitchFamily="34" charset="0"/>
              </a:rPr>
              <a:t>2</a:t>
            </a:r>
            <a:r>
              <a:rPr lang="en-NZ" sz="1600" dirty="0">
                <a:solidFill>
                  <a:srgbClr val="42B295"/>
                </a:solidFill>
                <a:latin typeface="Tahoma" panose="020B0604030504040204" pitchFamily="34" charset="0"/>
                <a:ea typeface="Tahoma" panose="020B0604030504040204" pitchFamily="34" charset="0"/>
                <a:cs typeface="Tahoma" panose="020B0604030504040204" pitchFamily="34" charset="0"/>
              </a:rPr>
              <a:t>-e</a:t>
            </a:r>
          </a:p>
        </p:txBody>
      </p:sp>
      <p:sp>
        <p:nvSpPr>
          <p:cNvPr id="30" name="TextBox 29">
            <a:extLst>
              <a:ext uri="{FF2B5EF4-FFF2-40B4-BE49-F238E27FC236}">
                <a16:creationId xmlns:a16="http://schemas.microsoft.com/office/drawing/2014/main" id="{F6E610AD-F071-4D9F-8E7A-1D4D567ACA45}"/>
              </a:ext>
            </a:extLst>
          </p:cNvPr>
          <p:cNvSpPr txBox="1"/>
          <p:nvPr/>
        </p:nvSpPr>
        <p:spPr>
          <a:xfrm>
            <a:off x="5865466" y="1888247"/>
            <a:ext cx="2608092" cy="405768"/>
          </a:xfrm>
          <a:prstGeom prst="rect">
            <a:avLst/>
          </a:prstGeom>
          <a:noFill/>
        </p:spPr>
        <p:txBody>
          <a:bodyPr wrap="square" rtlCol="0">
            <a:spAutoFit/>
          </a:bodyPr>
          <a:lstStyle/>
          <a:p>
            <a:r>
              <a:rPr lang="en-NZ" sz="1600" dirty="0">
                <a:solidFill>
                  <a:srgbClr val="E37B2A"/>
                </a:solidFill>
                <a:latin typeface="Tahoma" panose="020B0604030504040204" pitchFamily="34" charset="0"/>
                <a:ea typeface="Tahoma" panose="020B0604030504040204" pitchFamily="34" charset="0"/>
                <a:cs typeface="Tahoma" panose="020B0604030504040204" pitchFamily="34" charset="0"/>
              </a:rPr>
              <a:t>28 MtCO</a:t>
            </a:r>
            <a:r>
              <a:rPr lang="en-NZ" sz="1200" baseline="-25000" dirty="0">
                <a:solidFill>
                  <a:srgbClr val="E37B2A"/>
                </a:solidFill>
                <a:latin typeface="Tahoma" panose="020B0604030504040204" pitchFamily="34" charset="0"/>
                <a:ea typeface="Tahoma" panose="020B0604030504040204" pitchFamily="34" charset="0"/>
                <a:cs typeface="Tahoma" panose="020B0604030504040204" pitchFamily="34" charset="0"/>
              </a:rPr>
              <a:t>2</a:t>
            </a:r>
            <a:r>
              <a:rPr lang="en-NZ" sz="1600" dirty="0">
                <a:solidFill>
                  <a:srgbClr val="E37B2A"/>
                </a:solidFill>
                <a:latin typeface="Tahoma" panose="020B0604030504040204" pitchFamily="34" charset="0"/>
                <a:ea typeface="Tahoma" panose="020B0604030504040204" pitchFamily="34" charset="0"/>
                <a:cs typeface="Tahoma" panose="020B0604030504040204" pitchFamily="34" charset="0"/>
              </a:rPr>
              <a:t>-e</a:t>
            </a:r>
          </a:p>
        </p:txBody>
      </p:sp>
      <p:sp>
        <p:nvSpPr>
          <p:cNvPr id="31" name="TextBox 30">
            <a:extLst>
              <a:ext uri="{FF2B5EF4-FFF2-40B4-BE49-F238E27FC236}">
                <a16:creationId xmlns:a16="http://schemas.microsoft.com/office/drawing/2014/main" id="{F6E610AD-F071-4D9F-8E7A-1D4D567ACA45}"/>
              </a:ext>
            </a:extLst>
          </p:cNvPr>
          <p:cNvSpPr txBox="1"/>
          <p:nvPr/>
        </p:nvSpPr>
        <p:spPr>
          <a:xfrm>
            <a:off x="5478131" y="1306118"/>
            <a:ext cx="3965520" cy="442656"/>
          </a:xfrm>
          <a:prstGeom prst="rect">
            <a:avLst/>
          </a:prstGeom>
          <a:noFill/>
        </p:spPr>
        <p:txBody>
          <a:bodyPr wrap="square" rtlCol="0">
            <a:spAutoFit/>
          </a:bodyPr>
          <a:lstStyle/>
          <a:p>
            <a:r>
              <a:rPr lang="en-NZ" b="1" dirty="0">
                <a:solidFill>
                  <a:srgbClr val="174057"/>
                </a:solidFill>
                <a:latin typeface="Tahoma" panose="020B0604030504040204" pitchFamily="34" charset="0"/>
                <a:ea typeface="Tahoma" panose="020B0604030504040204" pitchFamily="34" charset="0"/>
                <a:cs typeface="Tahoma" panose="020B0604030504040204" pitchFamily="34" charset="0"/>
              </a:rPr>
              <a:t>Energy Emissions</a:t>
            </a:r>
          </a:p>
        </p:txBody>
      </p:sp>
    </p:spTree>
    <p:extLst>
      <p:ext uri="{BB962C8B-B14F-4D97-AF65-F5344CB8AC3E}">
        <p14:creationId xmlns:p14="http://schemas.microsoft.com/office/powerpoint/2010/main" val="243406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28"/>
          <p:cNvSpPr/>
          <p:nvPr/>
        </p:nvSpPr>
        <p:spPr>
          <a:xfrm>
            <a:off x="224118" y="1180355"/>
            <a:ext cx="4616823" cy="1628586"/>
          </a:xfrm>
          <a:prstGeom prst="wedgeRoundRectCallout">
            <a:avLst>
              <a:gd name="adj1" fmla="val -33291"/>
              <a:gd name="adj2" fmla="val 78290"/>
              <a:gd name="adj3" fmla="val 16667"/>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1270370-40D0-4193-9219-08A7F5CC63BB}"/>
              </a:ext>
            </a:extLst>
          </p:cNvPr>
          <p:cNvSpPr>
            <a:spLocks noGrp="1"/>
          </p:cNvSpPr>
          <p:nvPr>
            <p:ph type="title"/>
          </p:nvPr>
        </p:nvSpPr>
        <p:spPr>
          <a:xfrm>
            <a:off x="335036" y="1456237"/>
            <a:ext cx="4401318" cy="1173408"/>
          </a:xfrm>
        </p:spPr>
        <p:txBody>
          <a:bodyPr anchor="t" anchorCtr="0">
            <a:normAutofit fontScale="90000"/>
          </a:bodyPr>
          <a:lstStyle/>
          <a:p>
            <a:r>
              <a:rPr lang="mi-NZ" sz="3200" dirty="0">
                <a:solidFill>
                  <a:srgbClr val="FFFFFF"/>
                </a:solidFill>
              </a:rPr>
              <a:t>#2 Road transport becomes almost fossil-fuel free</a:t>
            </a:r>
            <a:endParaRPr lang="en-NZ" sz="3200" dirty="0">
              <a:solidFill>
                <a:srgbClr val="FFFFFF"/>
              </a:solidFill>
            </a:endParaRPr>
          </a:p>
        </p:txBody>
      </p:sp>
      <p:sp>
        <p:nvSpPr>
          <p:cNvPr id="4" name="TextBox 3">
            <a:extLst>
              <a:ext uri="{FF2B5EF4-FFF2-40B4-BE49-F238E27FC236}">
                <a16:creationId xmlns:a16="http://schemas.microsoft.com/office/drawing/2014/main" id="{24FAF3C3-2107-458D-8034-266FBEC75B8E}"/>
              </a:ext>
            </a:extLst>
          </p:cNvPr>
          <p:cNvSpPr txBox="1"/>
          <p:nvPr/>
        </p:nvSpPr>
        <p:spPr>
          <a:xfrm>
            <a:off x="5407179" y="6102997"/>
            <a:ext cx="2176074" cy="369332"/>
          </a:xfrm>
          <a:prstGeom prst="rect">
            <a:avLst/>
          </a:prstGeom>
          <a:noFill/>
        </p:spPr>
        <p:txBody>
          <a:bodyPr wrap="square" rtlCol="0">
            <a:spAutoFit/>
          </a:bodyPr>
          <a:lstStyle/>
          <a:p>
            <a:pPr algn="ctr"/>
            <a:r>
              <a:rPr lang="en-NZ"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7083375" y="6088423"/>
            <a:ext cx="1151929" cy="369332"/>
          </a:xfrm>
          <a:prstGeom prst="rect">
            <a:avLst/>
          </a:prstGeom>
          <a:noFill/>
        </p:spPr>
        <p:txBody>
          <a:bodyPr wrap="square" rtlCol="0">
            <a:spAutoFit/>
          </a:bodyPr>
          <a:lstStyle/>
          <a:p>
            <a:pPr algn="ctr"/>
            <a:r>
              <a:rPr lang="en-NZ"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Oval 5"/>
          <p:cNvSpPr/>
          <p:nvPr/>
        </p:nvSpPr>
        <p:spPr>
          <a:xfrm>
            <a:off x="5968513" y="6204256"/>
            <a:ext cx="196080" cy="196080"/>
          </a:xfrm>
          <a:prstGeom prst="ellipse">
            <a:avLst/>
          </a:prstGeom>
          <a:solidFill>
            <a:srgbClr val="42B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215558" y="6204256"/>
            <a:ext cx="196080" cy="196080"/>
          </a:xfrm>
          <a:prstGeom prst="ellipse">
            <a:avLst/>
          </a:prstGeom>
          <a:solidFill>
            <a:srgbClr val="174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6E610AD-F071-4D9F-8E7A-1D4D567ACA45}"/>
              </a:ext>
            </a:extLst>
          </p:cNvPr>
          <p:cNvSpPr txBox="1"/>
          <p:nvPr/>
        </p:nvSpPr>
        <p:spPr>
          <a:xfrm>
            <a:off x="5805473" y="5420982"/>
            <a:ext cx="2608092" cy="405768"/>
          </a:xfrm>
          <a:prstGeom prst="rect">
            <a:avLst/>
          </a:prstGeom>
          <a:noFill/>
        </p:spPr>
        <p:txBody>
          <a:bodyPr wrap="square" rtlCol="0">
            <a:spAutoFit/>
          </a:bodyPr>
          <a:lstStyle/>
          <a:p>
            <a:r>
              <a:rPr lang="en-NZ"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2018</a:t>
            </a:r>
          </a:p>
        </p:txBody>
      </p:sp>
      <p:sp>
        <p:nvSpPr>
          <p:cNvPr id="11" name="TextBox 10">
            <a:extLst>
              <a:ext uri="{FF2B5EF4-FFF2-40B4-BE49-F238E27FC236}">
                <a16:creationId xmlns:a16="http://schemas.microsoft.com/office/drawing/2014/main" id="{F6E610AD-F071-4D9F-8E7A-1D4D567ACA45}"/>
              </a:ext>
            </a:extLst>
          </p:cNvPr>
          <p:cNvSpPr txBox="1"/>
          <p:nvPr/>
        </p:nvSpPr>
        <p:spPr>
          <a:xfrm>
            <a:off x="9712605" y="5420982"/>
            <a:ext cx="923973" cy="405768"/>
          </a:xfrm>
          <a:prstGeom prst="rect">
            <a:avLst/>
          </a:prstGeom>
          <a:noFill/>
        </p:spPr>
        <p:txBody>
          <a:bodyPr wrap="square" rtlCol="0">
            <a:spAutoFit/>
          </a:bodyPr>
          <a:lstStyle/>
          <a:p>
            <a:pPr algn="r"/>
            <a:r>
              <a:rPr lang="en-NZ"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2050</a:t>
            </a:r>
          </a:p>
        </p:txBody>
      </p:sp>
      <p:cxnSp>
        <p:nvCxnSpPr>
          <p:cNvPr id="12" name="Straight Connector 11"/>
          <p:cNvCxnSpPr/>
          <p:nvPr/>
        </p:nvCxnSpPr>
        <p:spPr>
          <a:xfrm>
            <a:off x="5901724" y="5345629"/>
            <a:ext cx="4593016" cy="6186"/>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6E610AD-F071-4D9F-8E7A-1D4D567ACA45}"/>
              </a:ext>
            </a:extLst>
          </p:cNvPr>
          <p:cNvSpPr txBox="1"/>
          <p:nvPr/>
        </p:nvSpPr>
        <p:spPr>
          <a:xfrm>
            <a:off x="10557923" y="4225446"/>
            <a:ext cx="1471437" cy="338554"/>
          </a:xfrm>
          <a:prstGeom prst="rect">
            <a:avLst/>
          </a:prstGeom>
          <a:noFill/>
        </p:spPr>
        <p:txBody>
          <a:bodyPr wrap="square" rtlCol="0">
            <a:spAutoFit/>
          </a:bodyPr>
          <a:lstStyle/>
          <a:p>
            <a:r>
              <a:rPr lang="en-NZ" sz="1600" b="1" dirty="0">
                <a:solidFill>
                  <a:srgbClr val="42B295"/>
                </a:solidFill>
                <a:latin typeface="Tahoma" panose="020B0604030504040204" pitchFamily="34" charset="0"/>
                <a:ea typeface="Tahoma" panose="020B0604030504040204" pitchFamily="34" charset="0"/>
                <a:cs typeface="Tahoma" panose="020B0604030504040204" pitchFamily="34" charset="0"/>
              </a:rPr>
              <a:t>59 PJ</a:t>
            </a:r>
            <a:endParaRPr lang="en-NZ" sz="1600" dirty="0">
              <a:solidFill>
                <a:srgbClr val="42B295"/>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F6E610AD-F071-4D9F-8E7A-1D4D567ACA45}"/>
              </a:ext>
            </a:extLst>
          </p:cNvPr>
          <p:cNvSpPr txBox="1"/>
          <p:nvPr/>
        </p:nvSpPr>
        <p:spPr>
          <a:xfrm>
            <a:off x="5790408" y="1651512"/>
            <a:ext cx="2608092" cy="338554"/>
          </a:xfrm>
          <a:prstGeom prst="rect">
            <a:avLst/>
          </a:prstGeom>
          <a:noFill/>
        </p:spPr>
        <p:txBody>
          <a:bodyPr wrap="square" rtlCol="0">
            <a:spAutoFit/>
          </a:bodyPr>
          <a:lstStyle/>
          <a:p>
            <a:r>
              <a:rPr lang="en-NZ" sz="1600" dirty="0">
                <a:solidFill>
                  <a:srgbClr val="E37B2A"/>
                </a:solidFill>
                <a:latin typeface="Tahoma" panose="020B0604030504040204" pitchFamily="34" charset="0"/>
                <a:ea typeface="Tahoma" panose="020B0604030504040204" pitchFamily="34" charset="0"/>
                <a:cs typeface="Tahoma" panose="020B0604030504040204" pitchFamily="34" charset="0"/>
              </a:rPr>
              <a:t>213 PJ</a:t>
            </a:r>
          </a:p>
        </p:txBody>
      </p:sp>
      <p:sp>
        <p:nvSpPr>
          <p:cNvPr id="21" name="TextBox 20">
            <a:extLst>
              <a:ext uri="{FF2B5EF4-FFF2-40B4-BE49-F238E27FC236}">
                <a16:creationId xmlns:a16="http://schemas.microsoft.com/office/drawing/2014/main" id="{F6E610AD-F071-4D9F-8E7A-1D4D567ACA45}"/>
              </a:ext>
            </a:extLst>
          </p:cNvPr>
          <p:cNvSpPr txBox="1"/>
          <p:nvPr/>
        </p:nvSpPr>
        <p:spPr>
          <a:xfrm>
            <a:off x="5718987" y="1284222"/>
            <a:ext cx="4352859" cy="369332"/>
          </a:xfrm>
          <a:prstGeom prst="rect">
            <a:avLst/>
          </a:prstGeom>
          <a:noFill/>
        </p:spPr>
        <p:txBody>
          <a:bodyPr wrap="square" rtlCol="0">
            <a:spAutoFit/>
          </a:bodyPr>
          <a:lstStyle/>
          <a:p>
            <a:r>
              <a:rPr lang="en-NZ" b="1" dirty="0">
                <a:solidFill>
                  <a:srgbClr val="174057"/>
                </a:solidFill>
                <a:latin typeface="Tahoma" panose="020B0604030504040204" pitchFamily="34" charset="0"/>
                <a:ea typeface="Tahoma" panose="020B0604030504040204" pitchFamily="34" charset="0"/>
                <a:cs typeface="Tahoma" panose="020B0604030504040204" pitchFamily="34" charset="0"/>
              </a:rPr>
              <a:t>Road Transport Fuel Consumption</a:t>
            </a:r>
          </a:p>
        </p:txBody>
      </p:sp>
      <p:sp>
        <p:nvSpPr>
          <p:cNvPr id="22" name="TextBox 21">
            <a:extLst>
              <a:ext uri="{FF2B5EF4-FFF2-40B4-BE49-F238E27FC236}">
                <a16:creationId xmlns:a16="http://schemas.microsoft.com/office/drawing/2014/main" id="{F6E610AD-F071-4D9F-8E7A-1D4D567ACA45}"/>
              </a:ext>
            </a:extLst>
          </p:cNvPr>
          <p:cNvSpPr txBox="1"/>
          <p:nvPr/>
        </p:nvSpPr>
        <p:spPr>
          <a:xfrm>
            <a:off x="5752498" y="2403414"/>
            <a:ext cx="2608092" cy="338554"/>
          </a:xfrm>
          <a:prstGeom prst="rect">
            <a:avLst/>
          </a:prstGeom>
          <a:noFill/>
        </p:spPr>
        <p:txBody>
          <a:bodyPr wrap="square" rtlCol="0">
            <a:spAutoFit/>
          </a:bodyPr>
          <a:lstStyle/>
          <a:p>
            <a:r>
              <a:rPr lang="en-NZ"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Fossil fuels</a:t>
            </a:r>
          </a:p>
        </p:txBody>
      </p:sp>
      <p:sp>
        <p:nvSpPr>
          <p:cNvPr id="23" name="TextBox 22">
            <a:extLst>
              <a:ext uri="{FF2B5EF4-FFF2-40B4-BE49-F238E27FC236}">
                <a16:creationId xmlns:a16="http://schemas.microsoft.com/office/drawing/2014/main" id="{F6E610AD-F071-4D9F-8E7A-1D4D567ACA45}"/>
              </a:ext>
            </a:extLst>
          </p:cNvPr>
          <p:cNvSpPr txBox="1"/>
          <p:nvPr/>
        </p:nvSpPr>
        <p:spPr>
          <a:xfrm>
            <a:off x="5752498" y="4791828"/>
            <a:ext cx="2608092" cy="338554"/>
          </a:xfrm>
          <a:prstGeom prst="rect">
            <a:avLst/>
          </a:prstGeom>
          <a:noFill/>
        </p:spPr>
        <p:txBody>
          <a:bodyPr wrap="square" rtlCol="0">
            <a:spAutoFit/>
          </a:bodyPr>
          <a:lstStyle/>
          <a:p>
            <a:r>
              <a:rPr lang="en-NZ"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Electricity</a:t>
            </a:r>
          </a:p>
        </p:txBody>
      </p:sp>
      <p:sp>
        <p:nvSpPr>
          <p:cNvPr id="24" name="TextBox 23">
            <a:extLst>
              <a:ext uri="{FF2B5EF4-FFF2-40B4-BE49-F238E27FC236}">
                <a16:creationId xmlns:a16="http://schemas.microsoft.com/office/drawing/2014/main" id="{F6E610AD-F071-4D9F-8E7A-1D4D567ACA45}"/>
              </a:ext>
            </a:extLst>
          </p:cNvPr>
          <p:cNvSpPr txBox="1"/>
          <p:nvPr/>
        </p:nvSpPr>
        <p:spPr>
          <a:xfrm>
            <a:off x="10575636" y="3949258"/>
            <a:ext cx="1471437" cy="338554"/>
          </a:xfrm>
          <a:prstGeom prst="rect">
            <a:avLst/>
          </a:prstGeom>
          <a:noFill/>
        </p:spPr>
        <p:txBody>
          <a:bodyPr wrap="square" rtlCol="0">
            <a:spAutoFit/>
          </a:bodyPr>
          <a:lstStyle/>
          <a:p>
            <a:r>
              <a:rPr lang="en-NZ" sz="1600" b="1" dirty="0">
                <a:solidFill>
                  <a:srgbClr val="174057"/>
                </a:solidFill>
                <a:latin typeface="Tahoma" panose="020B0604030504040204" pitchFamily="34" charset="0"/>
                <a:ea typeface="Tahoma" panose="020B0604030504040204" pitchFamily="34" charset="0"/>
                <a:cs typeface="Tahoma" panose="020B0604030504040204" pitchFamily="34" charset="0"/>
              </a:rPr>
              <a:t>66 PJ</a:t>
            </a:r>
            <a:endParaRPr lang="en-NZ" sz="16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25" name="Freeform 24"/>
          <p:cNvSpPr/>
          <p:nvPr/>
        </p:nvSpPr>
        <p:spPr>
          <a:xfrm>
            <a:off x="5996091" y="2129353"/>
            <a:ext cx="4504967" cy="2723296"/>
          </a:xfrm>
          <a:custGeom>
            <a:avLst/>
            <a:gdLst>
              <a:gd name="connsiteX0" fmla="*/ 0 w 4504967"/>
              <a:gd name="connsiteY0" fmla="*/ 0 h 2723296"/>
              <a:gd name="connsiteX1" fmla="*/ 1440579 w 4504967"/>
              <a:gd name="connsiteY1" fmla="*/ 31592 h 2723296"/>
              <a:gd name="connsiteX2" fmla="*/ 2186141 w 4504967"/>
              <a:gd name="connsiteY2" fmla="*/ 372794 h 2723296"/>
              <a:gd name="connsiteX3" fmla="*/ 3007524 w 4504967"/>
              <a:gd name="connsiteY3" fmla="*/ 1314259 h 2723296"/>
              <a:gd name="connsiteX4" fmla="*/ 3746768 w 4504967"/>
              <a:gd name="connsiteY4" fmla="*/ 2059848 h 2723296"/>
              <a:gd name="connsiteX5" fmla="*/ 4504967 w 4504967"/>
              <a:gd name="connsiteY5" fmla="*/ 2723296 h 272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4967" h="2723296">
                <a:moveTo>
                  <a:pt x="0" y="0"/>
                </a:moveTo>
                <a:lnTo>
                  <a:pt x="1440579" y="31592"/>
                </a:lnTo>
                <a:lnTo>
                  <a:pt x="2186141" y="372794"/>
                </a:lnTo>
                <a:lnTo>
                  <a:pt x="3007524" y="1314259"/>
                </a:lnTo>
                <a:lnTo>
                  <a:pt x="3746768" y="2059848"/>
                </a:lnTo>
                <a:lnTo>
                  <a:pt x="4504967" y="2723296"/>
                </a:lnTo>
              </a:path>
            </a:pathLst>
          </a:custGeom>
          <a:ln w="28575" cmpd="sng">
            <a:solidFill>
              <a:srgbClr val="17405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5958182" y="2154627"/>
            <a:ext cx="4542876" cy="3096091"/>
          </a:xfrm>
          <a:custGeom>
            <a:avLst/>
            <a:gdLst>
              <a:gd name="connsiteX0" fmla="*/ 0 w 4542876"/>
              <a:gd name="connsiteY0" fmla="*/ 0 h 3096091"/>
              <a:gd name="connsiteX1" fmla="*/ 726607 w 4542876"/>
              <a:gd name="connsiteY1" fmla="*/ 88459 h 3096091"/>
              <a:gd name="connsiteX2" fmla="*/ 1503761 w 4542876"/>
              <a:gd name="connsiteY2" fmla="*/ 511803 h 3096091"/>
              <a:gd name="connsiteX3" fmla="*/ 2306189 w 4542876"/>
              <a:gd name="connsiteY3" fmla="*/ 1200525 h 3096091"/>
              <a:gd name="connsiteX4" fmla="*/ 3032796 w 4542876"/>
              <a:gd name="connsiteY4" fmla="*/ 2097760 h 3096091"/>
              <a:gd name="connsiteX5" fmla="*/ 3816268 w 4542876"/>
              <a:gd name="connsiteY5" fmla="*/ 2780163 h 3096091"/>
              <a:gd name="connsiteX6" fmla="*/ 4542876 w 4542876"/>
              <a:gd name="connsiteY6" fmla="*/ 3096091 h 30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2876" h="3096091">
                <a:moveTo>
                  <a:pt x="0" y="0"/>
                </a:moveTo>
                <a:lnTo>
                  <a:pt x="726607" y="88459"/>
                </a:lnTo>
                <a:lnTo>
                  <a:pt x="1503761" y="511803"/>
                </a:lnTo>
                <a:lnTo>
                  <a:pt x="2306189" y="1200525"/>
                </a:lnTo>
                <a:lnTo>
                  <a:pt x="3032796" y="2097760"/>
                </a:lnTo>
                <a:lnTo>
                  <a:pt x="3816268" y="2780163"/>
                </a:lnTo>
                <a:lnTo>
                  <a:pt x="4542876" y="3096091"/>
                </a:lnTo>
              </a:path>
            </a:pathLst>
          </a:custGeom>
          <a:ln w="28575" cmpd="sng">
            <a:solidFill>
              <a:srgbClr val="42B29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888680" y="4429306"/>
            <a:ext cx="4669243" cy="897235"/>
          </a:xfrm>
          <a:custGeom>
            <a:avLst/>
            <a:gdLst>
              <a:gd name="connsiteX0" fmla="*/ 0 w 4669243"/>
              <a:gd name="connsiteY0" fmla="*/ 897235 h 897235"/>
              <a:gd name="connsiteX1" fmla="*/ 1585900 w 4669243"/>
              <a:gd name="connsiteY1" fmla="*/ 758226 h 897235"/>
              <a:gd name="connsiteX2" fmla="*/ 2211414 w 4669243"/>
              <a:gd name="connsiteY2" fmla="*/ 606581 h 897235"/>
              <a:gd name="connsiteX3" fmla="*/ 3538263 w 4669243"/>
              <a:gd name="connsiteY3" fmla="*/ 221149 h 897235"/>
              <a:gd name="connsiteX4" fmla="*/ 4669243 w 4669243"/>
              <a:gd name="connsiteY4" fmla="*/ 0 h 897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243" h="897235">
                <a:moveTo>
                  <a:pt x="0" y="897235"/>
                </a:moveTo>
                <a:lnTo>
                  <a:pt x="1585900" y="758226"/>
                </a:lnTo>
                <a:lnTo>
                  <a:pt x="2211414" y="606581"/>
                </a:lnTo>
                <a:lnTo>
                  <a:pt x="3538263" y="221149"/>
                </a:lnTo>
                <a:lnTo>
                  <a:pt x="4669243" y="0"/>
                </a:lnTo>
              </a:path>
            </a:pathLst>
          </a:custGeom>
          <a:ln w="38100" cmpd="sng">
            <a:solidFill>
              <a:srgbClr val="42B295"/>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5895879" y="4302606"/>
            <a:ext cx="4679757" cy="1023697"/>
          </a:xfrm>
          <a:custGeom>
            <a:avLst/>
            <a:gdLst>
              <a:gd name="connsiteX0" fmla="*/ 0 w 4679757"/>
              <a:gd name="connsiteY0" fmla="*/ 1023697 h 1023697"/>
              <a:gd name="connsiteX1" fmla="*/ 1593273 w 4679757"/>
              <a:gd name="connsiteY1" fmla="*/ 992909 h 1023697"/>
              <a:gd name="connsiteX2" fmla="*/ 2378363 w 4679757"/>
              <a:gd name="connsiteY2" fmla="*/ 815879 h 1023697"/>
              <a:gd name="connsiteX3" fmla="*/ 4679757 w 4679757"/>
              <a:gd name="connsiteY3" fmla="*/ 0 h 1023697"/>
            </a:gdLst>
            <a:ahLst/>
            <a:cxnLst>
              <a:cxn ang="0">
                <a:pos x="connsiteX0" y="connsiteY0"/>
              </a:cxn>
              <a:cxn ang="0">
                <a:pos x="connsiteX1" y="connsiteY1"/>
              </a:cxn>
              <a:cxn ang="0">
                <a:pos x="connsiteX2" y="connsiteY2"/>
              </a:cxn>
              <a:cxn ang="0">
                <a:pos x="connsiteX3" y="connsiteY3"/>
              </a:cxn>
            </a:cxnLst>
            <a:rect l="l" t="t" r="r" b="b"/>
            <a:pathLst>
              <a:path w="4679757" h="1023697">
                <a:moveTo>
                  <a:pt x="0" y="1023697"/>
                </a:moveTo>
                <a:lnTo>
                  <a:pt x="1593273" y="992909"/>
                </a:lnTo>
                <a:lnTo>
                  <a:pt x="2378363" y="815879"/>
                </a:lnTo>
                <a:lnTo>
                  <a:pt x="4679757" y="0"/>
                </a:lnTo>
              </a:path>
            </a:pathLst>
          </a:custGeom>
          <a:ln w="38100" cmpd="sng">
            <a:solidFill>
              <a:srgbClr val="174057"/>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Oval 16"/>
          <p:cNvSpPr/>
          <p:nvPr/>
        </p:nvSpPr>
        <p:spPr>
          <a:xfrm>
            <a:off x="5773345" y="2011186"/>
            <a:ext cx="225439" cy="225439"/>
          </a:xfrm>
          <a:prstGeom prst="ellipse">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93780AF-4E5C-46B7-AF4A-31A73A172868}"/>
              </a:ext>
            </a:extLst>
          </p:cNvPr>
          <p:cNvSpPr txBox="1"/>
          <p:nvPr/>
        </p:nvSpPr>
        <p:spPr>
          <a:xfrm>
            <a:off x="10565122" y="4683372"/>
            <a:ext cx="1471437" cy="338554"/>
          </a:xfrm>
          <a:prstGeom prst="rect">
            <a:avLst/>
          </a:prstGeom>
          <a:noFill/>
        </p:spPr>
        <p:txBody>
          <a:bodyPr wrap="square" rtlCol="0">
            <a:spAutoFit/>
          </a:bodyPr>
          <a:lstStyle/>
          <a:p>
            <a:r>
              <a:rPr lang="en-NZ" sz="1600" b="1" dirty="0">
                <a:solidFill>
                  <a:srgbClr val="174057"/>
                </a:solidFill>
                <a:latin typeface="Tahoma" panose="020B0604030504040204" pitchFamily="34" charset="0"/>
                <a:ea typeface="Tahoma" panose="020B0604030504040204" pitchFamily="34" charset="0"/>
                <a:cs typeface="Tahoma" panose="020B0604030504040204" pitchFamily="34" charset="0"/>
              </a:rPr>
              <a:t>28 PJ</a:t>
            </a:r>
            <a:endParaRPr lang="en-NZ" sz="16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a16="http://schemas.microsoft.com/office/drawing/2014/main" id="{A61A45CA-993E-495B-B0AF-FAF1222D18D8}"/>
              </a:ext>
            </a:extLst>
          </p:cNvPr>
          <p:cNvSpPr txBox="1"/>
          <p:nvPr/>
        </p:nvSpPr>
        <p:spPr>
          <a:xfrm>
            <a:off x="10679577" y="5052177"/>
            <a:ext cx="1471437" cy="338554"/>
          </a:xfrm>
          <a:prstGeom prst="rect">
            <a:avLst/>
          </a:prstGeom>
          <a:noFill/>
        </p:spPr>
        <p:txBody>
          <a:bodyPr wrap="square" rtlCol="0">
            <a:spAutoFit/>
          </a:bodyPr>
          <a:lstStyle/>
          <a:p>
            <a:r>
              <a:rPr lang="en-NZ" sz="1600" b="1" dirty="0">
                <a:solidFill>
                  <a:srgbClr val="42B295"/>
                </a:solidFill>
                <a:latin typeface="Tahoma" panose="020B0604030504040204" pitchFamily="34" charset="0"/>
                <a:ea typeface="Tahoma" panose="020B0604030504040204" pitchFamily="34" charset="0"/>
                <a:cs typeface="Tahoma" panose="020B0604030504040204" pitchFamily="34" charset="0"/>
              </a:rPr>
              <a:t>3 PJ</a:t>
            </a:r>
            <a:endParaRPr lang="en-NZ" sz="1600" dirty="0">
              <a:solidFill>
                <a:srgbClr val="42B29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237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ular Callout 22"/>
          <p:cNvSpPr/>
          <p:nvPr/>
        </p:nvSpPr>
        <p:spPr>
          <a:xfrm>
            <a:off x="179295" y="926357"/>
            <a:ext cx="4034118" cy="1957292"/>
          </a:xfrm>
          <a:prstGeom prst="wedgeRoundRectCallout">
            <a:avLst>
              <a:gd name="adj1" fmla="val -33291"/>
              <a:gd name="adj2" fmla="val 78290"/>
              <a:gd name="adj3" fmla="val 16667"/>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1270370-40D0-4193-9219-08A7F5CC63BB}"/>
              </a:ext>
            </a:extLst>
          </p:cNvPr>
          <p:cNvSpPr>
            <a:spLocks noGrp="1"/>
          </p:cNvSpPr>
          <p:nvPr>
            <p:ph type="title"/>
          </p:nvPr>
        </p:nvSpPr>
        <p:spPr>
          <a:xfrm>
            <a:off x="544211" y="1097652"/>
            <a:ext cx="3647998" cy="3408201"/>
          </a:xfrm>
        </p:spPr>
        <p:txBody>
          <a:bodyPr anchor="t" anchorCtr="0">
            <a:normAutofit/>
          </a:bodyPr>
          <a:lstStyle/>
          <a:p>
            <a:pPr>
              <a:lnSpc>
                <a:spcPct val="100000"/>
              </a:lnSpc>
            </a:pPr>
            <a:r>
              <a:rPr lang="mi-NZ" sz="3200" dirty="0">
                <a:solidFill>
                  <a:srgbClr val="FFFFFF"/>
                </a:solidFill>
              </a:rPr>
              <a:t>#3 Energy efficiency plays a key role in decarbonisation</a:t>
            </a:r>
            <a:endParaRPr lang="en-NZ" sz="3200" dirty="0">
              <a:solidFill>
                <a:srgbClr val="FFFFFF"/>
              </a:solidFill>
            </a:endParaRPr>
          </a:p>
        </p:txBody>
      </p:sp>
      <p:sp>
        <p:nvSpPr>
          <p:cNvPr id="4" name="TextBox 3">
            <a:extLst>
              <a:ext uri="{FF2B5EF4-FFF2-40B4-BE49-F238E27FC236}">
                <a16:creationId xmlns:a16="http://schemas.microsoft.com/office/drawing/2014/main" id="{F6E610AD-F071-4D9F-8E7A-1D4D567ACA45}"/>
              </a:ext>
            </a:extLst>
          </p:cNvPr>
          <p:cNvSpPr txBox="1"/>
          <p:nvPr/>
        </p:nvSpPr>
        <p:spPr>
          <a:xfrm>
            <a:off x="6649478" y="6110319"/>
            <a:ext cx="1151929" cy="369332"/>
          </a:xfrm>
          <a:prstGeom prst="rect">
            <a:avLst/>
          </a:prstGeom>
          <a:noFill/>
        </p:spPr>
        <p:txBody>
          <a:bodyPr wrap="square" rtlCol="0">
            <a:spAutoFit/>
          </a:bodyPr>
          <a:lstStyle/>
          <a:p>
            <a:pPr algn="ctr"/>
            <a:r>
              <a:rPr lang="en-NZ"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5" name="Oval 4"/>
          <p:cNvSpPr/>
          <p:nvPr/>
        </p:nvSpPr>
        <p:spPr>
          <a:xfrm>
            <a:off x="5534616" y="6226152"/>
            <a:ext cx="196080" cy="196080"/>
          </a:xfrm>
          <a:prstGeom prst="ellipse">
            <a:avLst/>
          </a:prstGeom>
          <a:solidFill>
            <a:srgbClr val="42B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781661" y="6226152"/>
            <a:ext cx="196080" cy="196080"/>
          </a:xfrm>
          <a:prstGeom prst="ellipse">
            <a:avLst/>
          </a:prstGeom>
          <a:solidFill>
            <a:srgbClr val="174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E610AD-F071-4D9F-8E7A-1D4D567ACA45}"/>
              </a:ext>
            </a:extLst>
          </p:cNvPr>
          <p:cNvSpPr txBox="1"/>
          <p:nvPr/>
        </p:nvSpPr>
        <p:spPr>
          <a:xfrm>
            <a:off x="5371576" y="5442878"/>
            <a:ext cx="2608091" cy="405768"/>
          </a:xfrm>
          <a:prstGeom prst="rect">
            <a:avLst/>
          </a:prstGeom>
          <a:noFill/>
        </p:spPr>
        <p:txBody>
          <a:bodyPr wrap="square" rtlCol="0">
            <a:spAutoFit/>
          </a:bodyPr>
          <a:lstStyle/>
          <a:p>
            <a:r>
              <a:rPr lang="en-NZ"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2018</a:t>
            </a:r>
          </a:p>
        </p:txBody>
      </p:sp>
      <p:sp>
        <p:nvSpPr>
          <p:cNvPr id="10" name="TextBox 9">
            <a:extLst>
              <a:ext uri="{FF2B5EF4-FFF2-40B4-BE49-F238E27FC236}">
                <a16:creationId xmlns:a16="http://schemas.microsoft.com/office/drawing/2014/main" id="{F6E610AD-F071-4D9F-8E7A-1D4D567ACA45}"/>
              </a:ext>
            </a:extLst>
          </p:cNvPr>
          <p:cNvSpPr txBox="1"/>
          <p:nvPr/>
        </p:nvSpPr>
        <p:spPr>
          <a:xfrm>
            <a:off x="9278708" y="5442878"/>
            <a:ext cx="923972" cy="405768"/>
          </a:xfrm>
          <a:prstGeom prst="rect">
            <a:avLst/>
          </a:prstGeom>
          <a:noFill/>
        </p:spPr>
        <p:txBody>
          <a:bodyPr wrap="square" rtlCol="0">
            <a:spAutoFit/>
          </a:bodyPr>
          <a:lstStyle/>
          <a:p>
            <a:pPr algn="r"/>
            <a:r>
              <a:rPr lang="en-NZ"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2050</a:t>
            </a:r>
          </a:p>
        </p:txBody>
      </p:sp>
      <p:cxnSp>
        <p:nvCxnSpPr>
          <p:cNvPr id="11" name="Straight Connector 10"/>
          <p:cNvCxnSpPr/>
          <p:nvPr/>
        </p:nvCxnSpPr>
        <p:spPr>
          <a:xfrm>
            <a:off x="5467828" y="5399120"/>
            <a:ext cx="4719798" cy="0"/>
          </a:xfrm>
          <a:prstGeom prst="line">
            <a:avLst/>
          </a:prstGeom>
          <a:ln>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10071897" y="4380800"/>
            <a:ext cx="200568" cy="200566"/>
          </a:xfrm>
          <a:prstGeom prst="ellipse">
            <a:avLst/>
          </a:prstGeom>
          <a:solidFill>
            <a:srgbClr val="174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0071897" y="4593693"/>
            <a:ext cx="200568" cy="200566"/>
          </a:xfrm>
          <a:prstGeom prst="ellipse">
            <a:avLst/>
          </a:prstGeom>
          <a:solidFill>
            <a:srgbClr val="42B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6E610AD-F071-4D9F-8E7A-1D4D567ACA45}"/>
              </a:ext>
            </a:extLst>
          </p:cNvPr>
          <p:cNvSpPr txBox="1"/>
          <p:nvPr/>
        </p:nvSpPr>
        <p:spPr>
          <a:xfrm>
            <a:off x="10300335" y="4263941"/>
            <a:ext cx="2016730" cy="338554"/>
          </a:xfrm>
          <a:prstGeom prst="rect">
            <a:avLst/>
          </a:prstGeom>
          <a:noFill/>
        </p:spPr>
        <p:txBody>
          <a:bodyPr wrap="square" rtlCol="0">
            <a:spAutoFit/>
          </a:bodyPr>
          <a:lstStyle/>
          <a:p>
            <a:r>
              <a:rPr lang="en-NZ" sz="1600" dirty="0">
                <a:solidFill>
                  <a:srgbClr val="174057"/>
                </a:solidFill>
                <a:latin typeface="Tahoma" panose="020B0604030504040204" pitchFamily="34" charset="0"/>
                <a:ea typeface="Tahoma" panose="020B0604030504040204" pitchFamily="34" charset="0"/>
                <a:cs typeface="Tahoma" panose="020B0604030504040204" pitchFamily="34" charset="0"/>
              </a:rPr>
              <a:t>1.2 PJ/Billion VKT</a:t>
            </a:r>
          </a:p>
        </p:txBody>
      </p:sp>
      <p:sp>
        <p:nvSpPr>
          <p:cNvPr id="18" name="TextBox 17">
            <a:extLst>
              <a:ext uri="{FF2B5EF4-FFF2-40B4-BE49-F238E27FC236}">
                <a16:creationId xmlns:a16="http://schemas.microsoft.com/office/drawing/2014/main" id="{F6E610AD-F071-4D9F-8E7A-1D4D567ACA45}"/>
              </a:ext>
            </a:extLst>
          </p:cNvPr>
          <p:cNvSpPr txBox="1"/>
          <p:nvPr/>
        </p:nvSpPr>
        <p:spPr>
          <a:xfrm>
            <a:off x="10300335" y="4598550"/>
            <a:ext cx="2087850" cy="338554"/>
          </a:xfrm>
          <a:prstGeom prst="rect">
            <a:avLst/>
          </a:prstGeom>
          <a:noFill/>
        </p:spPr>
        <p:txBody>
          <a:bodyPr wrap="square" rtlCol="0">
            <a:spAutoFit/>
          </a:bodyPr>
          <a:lstStyle/>
          <a:p>
            <a:r>
              <a:rPr lang="en-NZ" sz="1600" dirty="0">
                <a:solidFill>
                  <a:srgbClr val="42B295"/>
                </a:solidFill>
                <a:latin typeface="Tahoma" panose="020B0604030504040204" pitchFamily="34" charset="0"/>
                <a:ea typeface="Tahoma" panose="020B0604030504040204" pitchFamily="34" charset="0"/>
                <a:cs typeface="Tahoma" panose="020B0604030504040204" pitchFamily="34" charset="0"/>
              </a:rPr>
              <a:t>1.0 PJ/Billion VKT</a:t>
            </a:r>
          </a:p>
        </p:txBody>
      </p:sp>
      <p:sp>
        <p:nvSpPr>
          <p:cNvPr id="19" name="TextBox 18">
            <a:extLst>
              <a:ext uri="{FF2B5EF4-FFF2-40B4-BE49-F238E27FC236}">
                <a16:creationId xmlns:a16="http://schemas.microsoft.com/office/drawing/2014/main" id="{F6E610AD-F071-4D9F-8E7A-1D4D567ACA45}"/>
              </a:ext>
            </a:extLst>
          </p:cNvPr>
          <p:cNvSpPr txBox="1"/>
          <p:nvPr/>
        </p:nvSpPr>
        <p:spPr>
          <a:xfrm>
            <a:off x="5672426" y="1888247"/>
            <a:ext cx="2608091" cy="338554"/>
          </a:xfrm>
          <a:prstGeom prst="rect">
            <a:avLst/>
          </a:prstGeom>
          <a:noFill/>
        </p:spPr>
        <p:txBody>
          <a:bodyPr wrap="square" rtlCol="0">
            <a:spAutoFit/>
          </a:bodyPr>
          <a:lstStyle/>
          <a:p>
            <a:r>
              <a:rPr lang="en-NZ" sz="1600" dirty="0">
                <a:solidFill>
                  <a:srgbClr val="E37B2A"/>
                </a:solidFill>
                <a:latin typeface="Tahoma" panose="020B0604030504040204" pitchFamily="34" charset="0"/>
                <a:ea typeface="Tahoma" panose="020B0604030504040204" pitchFamily="34" charset="0"/>
                <a:cs typeface="Tahoma" panose="020B0604030504040204" pitchFamily="34" charset="0"/>
              </a:rPr>
              <a:t>4.4 PJ/Billion VKT</a:t>
            </a:r>
          </a:p>
        </p:txBody>
      </p:sp>
      <p:sp>
        <p:nvSpPr>
          <p:cNvPr id="20" name="TextBox 19">
            <a:extLst>
              <a:ext uri="{FF2B5EF4-FFF2-40B4-BE49-F238E27FC236}">
                <a16:creationId xmlns:a16="http://schemas.microsoft.com/office/drawing/2014/main" id="{F6E610AD-F071-4D9F-8E7A-1D4D567ACA45}"/>
              </a:ext>
            </a:extLst>
          </p:cNvPr>
          <p:cNvSpPr txBox="1"/>
          <p:nvPr/>
        </p:nvSpPr>
        <p:spPr>
          <a:xfrm>
            <a:off x="5285090" y="1306119"/>
            <a:ext cx="5779148" cy="369332"/>
          </a:xfrm>
          <a:prstGeom prst="rect">
            <a:avLst/>
          </a:prstGeom>
          <a:noFill/>
        </p:spPr>
        <p:txBody>
          <a:bodyPr wrap="square" rtlCol="0">
            <a:spAutoFit/>
          </a:bodyPr>
          <a:lstStyle/>
          <a:p>
            <a:r>
              <a:rPr lang="en-NZ" b="1" dirty="0">
                <a:solidFill>
                  <a:srgbClr val="174057"/>
                </a:solidFill>
                <a:latin typeface="Tahoma" panose="020B0604030504040204" pitchFamily="34" charset="0"/>
                <a:ea typeface="Tahoma" panose="020B0604030504040204" pitchFamily="34" charset="0"/>
                <a:cs typeface="Tahoma" panose="020B0604030504040204" pitchFamily="34" charset="0"/>
              </a:rPr>
              <a:t>Road Transport Energy Use per Distance</a:t>
            </a:r>
          </a:p>
        </p:txBody>
      </p:sp>
      <p:sp>
        <p:nvSpPr>
          <p:cNvPr id="21" name="TextBox 20">
            <a:extLst>
              <a:ext uri="{FF2B5EF4-FFF2-40B4-BE49-F238E27FC236}">
                <a16:creationId xmlns:a16="http://schemas.microsoft.com/office/drawing/2014/main" id="{24FAF3C3-2107-458D-8034-266FBEC75B8E}"/>
              </a:ext>
            </a:extLst>
          </p:cNvPr>
          <p:cNvSpPr txBox="1"/>
          <p:nvPr/>
        </p:nvSpPr>
        <p:spPr>
          <a:xfrm>
            <a:off x="5549419" y="6113157"/>
            <a:ext cx="841221" cy="369332"/>
          </a:xfrm>
          <a:prstGeom prst="rect">
            <a:avLst/>
          </a:prstGeom>
          <a:noFill/>
        </p:spPr>
        <p:txBody>
          <a:bodyPr wrap="square" rtlCol="0">
            <a:spAutoFit/>
          </a:bodyPr>
          <a:lstStyle/>
          <a:p>
            <a:pPr algn="ctr"/>
            <a:r>
              <a:rPr lang="en-NZ"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2" name="Freeform 1"/>
          <p:cNvSpPr/>
          <p:nvPr/>
        </p:nvSpPr>
        <p:spPr>
          <a:xfrm>
            <a:off x="5505930" y="2164145"/>
            <a:ext cx="4670432" cy="2381395"/>
          </a:xfrm>
          <a:custGeom>
            <a:avLst/>
            <a:gdLst>
              <a:gd name="connsiteX0" fmla="*/ 0 w 4670432"/>
              <a:gd name="connsiteY0" fmla="*/ 0 h 2381395"/>
              <a:gd name="connsiteX1" fmla="*/ 1537316 w 4670432"/>
              <a:gd name="connsiteY1" fmla="*/ 442856 h 2381395"/>
              <a:gd name="connsiteX2" fmla="*/ 2272553 w 4670432"/>
              <a:gd name="connsiteY2" fmla="*/ 902423 h 2381395"/>
              <a:gd name="connsiteX3" fmla="*/ 3074631 w 4670432"/>
              <a:gd name="connsiteY3" fmla="*/ 1595952 h 2381395"/>
              <a:gd name="connsiteX4" fmla="*/ 3901774 w 4670432"/>
              <a:gd name="connsiteY4" fmla="*/ 2080587 h 2381395"/>
              <a:gd name="connsiteX5" fmla="*/ 4670432 w 4670432"/>
              <a:gd name="connsiteY5" fmla="*/ 2381395 h 23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0432" h="2381395">
                <a:moveTo>
                  <a:pt x="0" y="0"/>
                </a:moveTo>
                <a:lnTo>
                  <a:pt x="1537316" y="442856"/>
                </a:lnTo>
                <a:lnTo>
                  <a:pt x="2272553" y="902423"/>
                </a:lnTo>
                <a:lnTo>
                  <a:pt x="3074631" y="1595952"/>
                </a:lnTo>
                <a:lnTo>
                  <a:pt x="3901774" y="2080587"/>
                </a:lnTo>
                <a:lnTo>
                  <a:pt x="4670432" y="2381395"/>
                </a:lnTo>
              </a:path>
            </a:pathLst>
          </a:custGeom>
          <a:ln w="28575" cmpd="sng">
            <a:solidFill>
              <a:srgbClr val="17405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5489220" y="2130722"/>
            <a:ext cx="4712207" cy="2556866"/>
          </a:xfrm>
          <a:custGeom>
            <a:avLst/>
            <a:gdLst>
              <a:gd name="connsiteX0" fmla="*/ 0 w 4712207"/>
              <a:gd name="connsiteY0" fmla="*/ 0 h 2556866"/>
              <a:gd name="connsiteX1" fmla="*/ 760303 w 4712207"/>
              <a:gd name="connsiteY1" fmla="*/ 142048 h 2556866"/>
              <a:gd name="connsiteX2" fmla="*/ 1520606 w 4712207"/>
              <a:gd name="connsiteY2" fmla="*/ 601615 h 2556866"/>
              <a:gd name="connsiteX3" fmla="*/ 2280908 w 4712207"/>
              <a:gd name="connsiteY3" fmla="*/ 1094606 h 2556866"/>
              <a:gd name="connsiteX4" fmla="*/ 2615108 w 4712207"/>
              <a:gd name="connsiteY4" fmla="*/ 1428837 h 2556866"/>
              <a:gd name="connsiteX5" fmla="*/ 3091341 w 4712207"/>
              <a:gd name="connsiteY5" fmla="*/ 1846626 h 2556866"/>
              <a:gd name="connsiteX6" fmla="*/ 3851644 w 4712207"/>
              <a:gd name="connsiteY6" fmla="*/ 2289481 h 2556866"/>
              <a:gd name="connsiteX7" fmla="*/ 4712207 w 4712207"/>
              <a:gd name="connsiteY7" fmla="*/ 2556866 h 255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2207" h="2556866">
                <a:moveTo>
                  <a:pt x="0" y="0"/>
                </a:moveTo>
                <a:lnTo>
                  <a:pt x="760303" y="142048"/>
                </a:lnTo>
                <a:lnTo>
                  <a:pt x="1520606" y="601615"/>
                </a:lnTo>
                <a:lnTo>
                  <a:pt x="2280908" y="1094606"/>
                </a:lnTo>
                <a:lnTo>
                  <a:pt x="2615108" y="1428837"/>
                </a:lnTo>
                <a:lnTo>
                  <a:pt x="3091341" y="1846626"/>
                </a:lnTo>
                <a:lnTo>
                  <a:pt x="3851644" y="2289481"/>
                </a:lnTo>
                <a:lnTo>
                  <a:pt x="4712207" y="2556866"/>
                </a:lnTo>
              </a:path>
            </a:pathLst>
          </a:custGeom>
          <a:ln w="28575" cmpd="sng">
            <a:solidFill>
              <a:srgbClr val="42B29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Oval 15"/>
          <p:cNvSpPr/>
          <p:nvPr/>
        </p:nvSpPr>
        <p:spPr>
          <a:xfrm>
            <a:off x="5339449" y="2033082"/>
            <a:ext cx="225439" cy="225439"/>
          </a:xfrm>
          <a:prstGeom prst="ellipse">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801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9E2CE2A1949C4ABF1E1F70FCF48FFE" ma:contentTypeVersion="2" ma:contentTypeDescription="Create a new document." ma:contentTypeScope="" ma:versionID="ed16ef5f7f4a00bfb520952764750c53">
  <xsd:schema xmlns:xsd="http://www.w3.org/2001/XMLSchema" xmlns:xs="http://www.w3.org/2001/XMLSchema" xmlns:p="http://schemas.microsoft.com/office/2006/metadata/properties" xmlns:ns3="b4d177fd-fd76-4730-a508-394d35045703" targetNamespace="http://schemas.microsoft.com/office/2006/metadata/properties" ma:root="true" ma:fieldsID="2c92d9dfdd33d27ed6266e44b129b960" ns3:_="">
    <xsd:import namespace="b4d177fd-fd76-4730-a508-394d3504570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177fd-fd76-4730-a508-394d35045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F1FD1C-D1A4-4DE1-A1D2-DB515CA5776A}">
  <ds:schemaRefs>
    <ds:schemaRef ds:uri="http://schemas.microsoft.com/sharepoint/v3/contenttype/forms"/>
  </ds:schemaRefs>
</ds:datastoreItem>
</file>

<file path=customXml/itemProps2.xml><?xml version="1.0" encoding="utf-8"?>
<ds:datastoreItem xmlns:ds="http://schemas.openxmlformats.org/officeDocument/2006/customXml" ds:itemID="{824D0A9F-4DCE-464B-AF7B-114DC0997E1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4d177fd-fd76-4730-a508-394d35045703"/>
    <ds:schemaRef ds:uri="http://www.w3.org/XML/1998/namespace"/>
    <ds:schemaRef ds:uri="http://purl.org/dc/dcmitype/"/>
  </ds:schemaRefs>
</ds:datastoreItem>
</file>

<file path=customXml/itemProps3.xml><?xml version="1.0" encoding="utf-8"?>
<ds:datastoreItem xmlns:ds="http://schemas.openxmlformats.org/officeDocument/2006/customXml" ds:itemID="{8784BD15-714A-4E0F-BFB0-804FC2EDBD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d177fd-fd76-4730-a508-394d350457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11821</TotalTime>
  <Words>6623</Words>
  <Application>Microsoft Office PowerPoint</Application>
  <PresentationFormat>Widescreen</PresentationFormat>
  <Paragraphs>539</Paragraphs>
  <Slides>52</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Sitka Display</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#1 Energy emissions decline strongly in both scenarios</vt:lpstr>
      <vt:lpstr>#2 Road transport becomes almost fossil-fuel free</vt:lpstr>
      <vt:lpstr>#3 Energy efficiency plays a key role in decarbonisation</vt:lpstr>
      <vt:lpstr>#4 Electricity demand roughly doubles in both scenarios</vt:lpstr>
      <vt:lpstr>#5 Demand for fossil fuels decreases in both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Times model- Commercial</dc:title>
  <dc:creator>Tim Paterson-Catto</dc:creator>
  <cp:lastModifiedBy>Matthew Paterson</cp:lastModifiedBy>
  <cp:revision>247</cp:revision>
  <dcterms:created xsi:type="dcterms:W3CDTF">2021-05-05T21:43:42Z</dcterms:created>
  <dcterms:modified xsi:type="dcterms:W3CDTF">2021-06-15T20:57:21Z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2021-05-07T03:57:42Z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683a8221-3545-433f-be40-57c8d24220f1</vt:lpwstr>
  </property>
  <property fmtid="{D5CDD505-2E9C-101B-9397-08002B2CF9AE}" pid="8" name="MSIP_Label_82fa3fd3-029b-403d-91b4-1dc930cb0e60_ContentBits">
    <vt:lpwstr>0</vt:lpwstr>
  </property>
  <property fmtid="{D5CDD505-2E9C-101B-9397-08002B2CF9AE}" pid="9" name="ContentTypeId">
    <vt:lpwstr>0x010100F99E2CE2A1949C4ABF1E1F70FCF48FFE</vt:lpwstr>
  </property>
</Properties>
</file>