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331" r:id="rId5"/>
    <p:sldId id="333" r:id="rId6"/>
    <p:sldId id="334" r:id="rId7"/>
    <p:sldId id="335" r:id="rId8"/>
    <p:sldId id="356" r:id="rId9"/>
    <p:sldId id="355" r:id="rId10"/>
    <p:sldId id="360" r:id="rId11"/>
    <p:sldId id="361" r:id="rId12"/>
    <p:sldId id="362" r:id="rId13"/>
    <p:sldId id="363" r:id="rId14"/>
    <p:sldId id="364" r:id="rId15"/>
    <p:sldId id="365" r:id="rId16"/>
    <p:sldId id="37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Smart" initials="VS" lastIdx="18" clrIdx="0">
    <p:extLst>
      <p:ext uri="{19B8F6BF-5375-455C-9EA6-DF929625EA0E}">
        <p15:presenceInfo xmlns:p15="http://schemas.microsoft.com/office/powerpoint/2012/main" userId="S::Vincent.Smart@eeca.govt.nz::83955a8b-da4b-4240-9532-ac0cd7c715e0" providerId="AD"/>
      </p:ext>
    </p:extLst>
  </p:cmAuthor>
  <p:cmAuthor id="2" name="Andrew Greed" initials="AG" lastIdx="12" clrIdx="1">
    <p:extLst>
      <p:ext uri="{19B8F6BF-5375-455C-9EA6-DF929625EA0E}">
        <p15:presenceInfo xmlns:p15="http://schemas.microsoft.com/office/powerpoint/2012/main" userId="S::Andrew.Greed@eeca.govt.nz::9c1b22c0-21d8-492e-9162-29e6971ab7d4" providerId="AD"/>
      </p:ext>
    </p:extLst>
  </p:cmAuthor>
  <p:cmAuthor id="3" name="Emily Calvert" initials="EC" lastIdx="4" clrIdx="2">
    <p:extLst>
      <p:ext uri="{19B8F6BF-5375-455C-9EA6-DF929625EA0E}">
        <p15:presenceInfo xmlns:p15="http://schemas.microsoft.com/office/powerpoint/2012/main" userId="S::ecalvert@businessnz.org.nz::51ac28d6-50a4-48e9-a3e2-3a3c6697962b" providerId="AD"/>
      </p:ext>
    </p:extLst>
  </p:cmAuthor>
  <p:cmAuthor id="4" name="Tina Schirr" initials="TS" lastIdx="7" clrIdx="3">
    <p:extLst>
      <p:ext uri="{19B8F6BF-5375-455C-9EA6-DF929625EA0E}">
        <p15:presenceInfo xmlns:p15="http://schemas.microsoft.com/office/powerpoint/2012/main" userId="S::tschirr@bec.org.nz::6a9e5e18-287e-4048-a2b5-4cd4842580dc" providerId="AD"/>
      </p:ext>
    </p:extLst>
  </p:cmAuthor>
  <p:cmAuthor id="5" name="Zeus"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57"/>
    <a:srgbClr val="42B295"/>
    <a:srgbClr val="2A5484"/>
    <a:srgbClr val="E37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AF7180-C8E8-4EF1-8B9F-001DB1371215}" v="3" dt="2021-05-20T22:37:46.5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8" autoAdjust="0"/>
    <p:restoredTop sz="78982" autoAdjust="0"/>
  </p:normalViewPr>
  <p:slideViewPr>
    <p:cSldViewPr snapToGrid="0">
      <p:cViewPr varScale="1">
        <p:scale>
          <a:sx n="90" d="100"/>
          <a:sy n="90" d="100"/>
        </p:scale>
        <p:origin x="133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753B5-7330-4E36-986F-38B79A61B980}" type="datetimeFigureOut">
              <a:rPr lang="en-NZ" smtClean="0"/>
              <a:t>21/05/2021</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CFB99-32BC-48DC-AA4D-07166E0CFCDF}" type="slidenum">
              <a:rPr lang="en-NZ" smtClean="0"/>
              <a:t>‹#›</a:t>
            </a:fld>
            <a:endParaRPr lang="en-NZ"/>
          </a:p>
        </p:txBody>
      </p:sp>
    </p:spTree>
    <p:extLst>
      <p:ext uri="{BB962C8B-B14F-4D97-AF65-F5344CB8AC3E}">
        <p14:creationId xmlns:p14="http://schemas.microsoft.com/office/powerpoint/2010/main" val="1156740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2</a:t>
            </a:fld>
            <a:endParaRPr lang="en-NZ"/>
          </a:p>
        </p:txBody>
      </p:sp>
    </p:spTree>
    <p:extLst>
      <p:ext uri="{BB962C8B-B14F-4D97-AF65-F5344CB8AC3E}">
        <p14:creationId xmlns:p14="http://schemas.microsoft.com/office/powerpoint/2010/main" val="2550007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4</a:t>
            </a:fld>
            <a:endParaRPr lang="en-NZ"/>
          </a:p>
        </p:txBody>
      </p:sp>
    </p:spTree>
    <p:extLst>
      <p:ext uri="{BB962C8B-B14F-4D97-AF65-F5344CB8AC3E}">
        <p14:creationId xmlns:p14="http://schemas.microsoft.com/office/powerpoint/2010/main" val="1373374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Transport - What technology might help us to lower our carbon footprint?</a:t>
            </a:r>
          </a:p>
          <a:p>
            <a:endParaRPr lang="en-US" b="1" dirty="0"/>
          </a:p>
          <a:p>
            <a:r>
              <a:rPr lang="en-US" b="0" dirty="0"/>
              <a:t>Transport contributes roughly 20% of New Zealand’s gross emissions, about the same as energy use. The vast bulk of that comes from road transport.</a:t>
            </a:r>
          </a:p>
          <a:p>
            <a:endParaRPr lang="en-US" b="0" dirty="0"/>
          </a:p>
          <a:p>
            <a:r>
              <a:rPr lang="en-US" b="0" dirty="0"/>
              <a:t>Transport emissions have increased more than any other emissions source, rising 90% between 1990 and 2018 compared with 24% for gross emissions across the whole economy.</a:t>
            </a:r>
          </a:p>
          <a:p>
            <a:endParaRPr lang="en-US" b="0" dirty="0"/>
          </a:p>
          <a:p>
            <a:r>
              <a:rPr lang="en-US" b="0" dirty="0"/>
              <a:t>In </a:t>
            </a:r>
            <a:r>
              <a:rPr lang="en-NZ" sz="1800" kern="1200" dirty="0">
                <a:solidFill>
                  <a:srgbClr val="000000"/>
                </a:solidFill>
                <a:latin typeface="Calibri" panose="020F0502020204030204" pitchFamily="34" charset="0"/>
              </a:rPr>
              <a:t>Tūī</a:t>
            </a:r>
            <a:r>
              <a:rPr lang="en-US" b="0" dirty="0"/>
              <a:t>, emissions plateau before slowly declining closer to 2030. In Kea, we see emission reductions happening after 2025.</a:t>
            </a:r>
          </a:p>
          <a:p>
            <a:endParaRPr lang="en-US" b="0" dirty="0"/>
          </a:p>
          <a:p>
            <a:r>
              <a:rPr lang="mi-NZ" b="0" dirty="0"/>
              <a:t>In Kea, emissions begin to fall immediately as the emissions from internal combustion engines fall, as electric and hybrid vehicle uptake accelerates, and modeshift slowly rises in the overall vehicle-kilometres travelled. Hybrid vehicles act as a transition technology, peaking in 2030 before reducing to zero by 2050. Both internal combustion and hybrid vehicle emissions drop to zero by 2050. </a:t>
            </a:r>
          </a:p>
          <a:p>
            <a:endParaRPr lang="mi-NZ" b="0" dirty="0"/>
          </a:p>
          <a:p>
            <a:r>
              <a:rPr lang="mi-NZ" b="0" dirty="0"/>
              <a:t>In </a:t>
            </a:r>
            <a:r>
              <a:rPr lang="en-NZ" sz="1800" kern="1200" dirty="0">
                <a:solidFill>
                  <a:srgbClr val="000000"/>
                </a:solidFill>
                <a:latin typeface="Calibri" panose="020F0502020204030204" pitchFamily="34" charset="0"/>
              </a:rPr>
              <a:t>Tūī</a:t>
            </a:r>
            <a:r>
              <a:rPr lang="mi-NZ" b="0" dirty="0"/>
              <a:t>, overall </a:t>
            </a:r>
            <a:r>
              <a:rPr lang="mi-NZ" dirty="0"/>
              <a:t>emissions remain steady to 2030. </a:t>
            </a:r>
            <a:r>
              <a:rPr lang="en-US" b="0" dirty="0"/>
              <a:t>This plateau in </a:t>
            </a:r>
            <a:r>
              <a:rPr lang="en-NZ" sz="1800" kern="1200" dirty="0">
                <a:solidFill>
                  <a:srgbClr val="000000"/>
                </a:solidFill>
                <a:latin typeface="Calibri" panose="020F0502020204030204" pitchFamily="34" charset="0"/>
              </a:rPr>
              <a:t>Tūī</a:t>
            </a:r>
            <a:r>
              <a:rPr lang="en-US" b="0" dirty="0"/>
              <a:t> is attributed to reductions in emissions from electric and hybrid vehicles being offset by the increasing vehicle fleet. </a:t>
            </a:r>
            <a:r>
              <a:rPr lang="mi-NZ" dirty="0"/>
              <a:t> There are more than double the emissions from hybrid vehicles in </a:t>
            </a:r>
            <a:r>
              <a:rPr lang="en-NZ" sz="1800" kern="1200" dirty="0">
                <a:solidFill>
                  <a:srgbClr val="000000"/>
                </a:solidFill>
                <a:latin typeface="Calibri" panose="020F0502020204030204" pitchFamily="34" charset="0"/>
              </a:rPr>
              <a:t>Tūī</a:t>
            </a:r>
            <a:r>
              <a:rPr lang="mi-NZ" dirty="0"/>
              <a:t> compared to Kea as they are more widely adopted in </a:t>
            </a:r>
            <a:r>
              <a:rPr lang="en-NZ" sz="1800" kern="1200" dirty="0">
                <a:solidFill>
                  <a:srgbClr val="000000"/>
                </a:solidFill>
                <a:latin typeface="Calibri" panose="020F0502020204030204" pitchFamily="34" charset="0"/>
              </a:rPr>
              <a:t>Tūī</a:t>
            </a:r>
            <a:r>
              <a:rPr lang="mi-NZ" dirty="0"/>
              <a:t> due to carbon price and technology cost and perfroamnce assumption differences between the two scenarios. </a:t>
            </a: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7</a:t>
            </a:fld>
            <a:endParaRPr lang="en-NZ"/>
          </a:p>
        </p:txBody>
      </p:sp>
    </p:spTree>
    <p:extLst>
      <p:ext uri="{BB962C8B-B14F-4D97-AF65-F5344CB8AC3E}">
        <p14:creationId xmlns:p14="http://schemas.microsoft.com/office/powerpoint/2010/main" val="1647328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Transport - How might fuel consumption impact our emission footprint?</a:t>
            </a:r>
          </a:p>
          <a:p>
            <a:endParaRPr lang="en-US" b="1" noProof="0" dirty="0"/>
          </a:p>
          <a:p>
            <a:r>
              <a:rPr lang="en-NZ" noProof="0" dirty="0"/>
              <a:t>In Kea, emissions begin to fall immediately, from 15.8 Mt CO2-e in 2018 to 13.69 Mt CO2-e in 2030, then to 3.6MtCO2-e by 2050. This is driven by reduction in petrol and diesel consumption as more vehicles transition to electric faster. </a:t>
            </a:r>
          </a:p>
          <a:p>
            <a:endParaRPr lang="en-NZ" noProof="0" dirty="0"/>
          </a:p>
          <a:p>
            <a:r>
              <a:rPr lang="en-NZ" noProof="0" dirty="0"/>
              <a:t>This is in contrast with </a:t>
            </a:r>
            <a:r>
              <a:rPr lang="en-NZ" sz="1800" kern="1200" dirty="0">
                <a:solidFill>
                  <a:srgbClr val="000000"/>
                </a:solidFill>
                <a:latin typeface="Calibri" panose="020F0502020204030204" pitchFamily="34" charset="0"/>
              </a:rPr>
              <a:t>Tūī</a:t>
            </a:r>
            <a:r>
              <a:rPr lang="en-NZ" noProof="0" dirty="0"/>
              <a:t> where emissions remain steady to 2030 before falling to 4.57 Mt CO2-e by 2050. </a:t>
            </a:r>
          </a:p>
          <a:p>
            <a:endParaRPr lang="en-NZ" noProof="0" dirty="0"/>
          </a:p>
          <a:p>
            <a:r>
              <a:rPr lang="en-NZ" noProof="0" dirty="0"/>
              <a:t>In Kea emissions level off by 2050 at around 2.18 Mt CO2-e, suggesting that the minimum level of carbon emissions has been reached with current technology. This is because technologies for decarbonising the airline industry are still under development which by 2050 makes up for more than 50% of fuel consumption. </a:t>
            </a:r>
          </a:p>
          <a:p>
            <a:endParaRPr lang="en-NZ" noProof="0" dirty="0"/>
          </a:p>
          <a:p>
            <a:r>
              <a:rPr lang="en-NZ" noProof="0" dirty="0"/>
              <a:t>Diesel emissions decrease steadily in both scenarios from 7.28 Mt CO2-e to 0.25 Mt CO2-e in Kea and 0.65 Mt CO2-e in </a:t>
            </a:r>
            <a:r>
              <a:rPr lang="en-NZ" sz="1800" kern="1200" dirty="0">
                <a:solidFill>
                  <a:srgbClr val="000000"/>
                </a:solidFill>
                <a:latin typeface="Calibri" panose="020F0502020204030204" pitchFamily="34" charset="0"/>
              </a:rPr>
              <a:t>Tūī</a:t>
            </a:r>
            <a:r>
              <a:rPr lang="en-NZ" noProof="0" dirty="0"/>
              <a:t>. This decrease in diesel emissions is offset in </a:t>
            </a:r>
            <a:r>
              <a:rPr lang="en-NZ" sz="1800" kern="1200" dirty="0">
                <a:solidFill>
                  <a:srgbClr val="000000"/>
                </a:solidFill>
                <a:latin typeface="Calibri" panose="020F0502020204030204" pitchFamily="34" charset="0"/>
              </a:rPr>
              <a:t>Tūī</a:t>
            </a:r>
            <a:r>
              <a:rPr lang="en-NZ" sz="1800" kern="1200" noProof="0" dirty="0">
                <a:solidFill>
                  <a:srgbClr val="000000"/>
                </a:solidFill>
                <a:latin typeface="Calibri" panose="020F0502020204030204" pitchFamily="34" charset="0"/>
              </a:rPr>
              <a:t>, </a:t>
            </a:r>
            <a:r>
              <a:rPr lang="en-NZ" noProof="0" dirty="0"/>
              <a:t>however, by rising petrol emissions through to 2030.  </a:t>
            </a:r>
          </a:p>
          <a:p>
            <a:endParaRPr lang="en-NZ" noProof="0" dirty="0"/>
          </a:p>
          <a:p>
            <a:r>
              <a:rPr lang="en-NZ" noProof="0" dirty="0"/>
              <a:t>In </a:t>
            </a:r>
            <a:r>
              <a:rPr lang="en-NZ" sz="1800" kern="1200" dirty="0">
                <a:solidFill>
                  <a:srgbClr val="000000"/>
                </a:solidFill>
                <a:latin typeface="Calibri" panose="020F0502020204030204" pitchFamily="34" charset="0"/>
              </a:rPr>
              <a:t>Tūī</a:t>
            </a:r>
            <a:r>
              <a:rPr lang="en-NZ" noProof="0" dirty="0"/>
              <a:t>, emissions from petrol increase from 7.43 Mt CO2-e to 8.67 Mt CO2-e in 2030 before falling. </a:t>
            </a:r>
          </a:p>
          <a:p>
            <a:endParaRPr lang="en-NZ" noProof="0" dirty="0"/>
          </a:p>
          <a:p>
            <a:r>
              <a:rPr lang="en-NZ" noProof="0" dirty="0"/>
              <a:t>Jet fuel emissions increase more in </a:t>
            </a:r>
            <a:r>
              <a:rPr lang="en-NZ" sz="1800" kern="1200" dirty="0">
                <a:solidFill>
                  <a:srgbClr val="000000"/>
                </a:solidFill>
                <a:latin typeface="Calibri" panose="020F0502020204030204" pitchFamily="34" charset="0"/>
              </a:rPr>
              <a:t>Tūī</a:t>
            </a:r>
            <a:r>
              <a:rPr lang="en-NZ" noProof="0" dirty="0"/>
              <a:t> by 2050 from 0.907 Mt CO2-e to 2.15 Mt CO2-e as the demand for air travel increases. This contrasts with Kea where jet fuel emissions increase more modestly to 1.46 Mt CO2-e.</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8</a:t>
            </a:fld>
            <a:endParaRPr lang="en-NZ"/>
          </a:p>
        </p:txBody>
      </p:sp>
    </p:spTree>
    <p:extLst>
      <p:ext uri="{BB962C8B-B14F-4D97-AF65-F5344CB8AC3E}">
        <p14:creationId xmlns:p14="http://schemas.microsoft.com/office/powerpoint/2010/main" val="1229598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Transport- How might road transport look?</a:t>
            </a:r>
          </a:p>
          <a:p>
            <a:endParaRPr lang="en-US" dirty="0"/>
          </a:p>
          <a:p>
            <a:r>
              <a:rPr lang="mi-NZ" dirty="0"/>
              <a:t>The road transport system shows a major shift in energy from the current 100% fossil fuel to almost entirely electric by 2050 (Kea) and 2055 (</a:t>
            </a:r>
            <a:r>
              <a:rPr lang="en-NZ" sz="1800" kern="1200" dirty="0">
                <a:solidFill>
                  <a:srgbClr val="000000"/>
                </a:solidFill>
                <a:latin typeface="Calibri" panose="020F0502020204030204" pitchFamily="34" charset="0"/>
              </a:rPr>
              <a:t>Tūī</a:t>
            </a:r>
            <a:r>
              <a:rPr lang="mi-NZ" dirty="0"/>
              <a:t>). </a:t>
            </a:r>
          </a:p>
          <a:p>
            <a:endParaRPr lang="mi-NZ" dirty="0"/>
          </a:p>
          <a:p>
            <a:r>
              <a:rPr lang="mi-NZ" dirty="0"/>
              <a:t>In Kea, by 2050 fuel consumption is 95% electric while in </a:t>
            </a:r>
            <a:r>
              <a:rPr lang="en-NZ" sz="1800" kern="1200" dirty="0">
                <a:solidFill>
                  <a:srgbClr val="000000"/>
                </a:solidFill>
                <a:latin typeface="Calibri" panose="020F0502020204030204" pitchFamily="34" charset="0"/>
              </a:rPr>
              <a:t>Tūī</a:t>
            </a:r>
            <a:r>
              <a:rPr lang="mi-NZ" dirty="0"/>
              <a:t>, 60% of energy consumption will be electric. Note that fuel consumption shares do not reflect travel as electric vehicles are much more energy efficient. </a:t>
            </a:r>
          </a:p>
          <a:p>
            <a:endParaRPr lang="mi-NZ" dirty="0"/>
          </a:p>
          <a:p>
            <a:r>
              <a:rPr lang="mi-NZ" dirty="0"/>
              <a:t>In </a:t>
            </a:r>
            <a:r>
              <a:rPr lang="en-NZ" sz="1800" kern="1200" dirty="0">
                <a:solidFill>
                  <a:srgbClr val="000000"/>
                </a:solidFill>
                <a:latin typeface="Calibri" panose="020F0502020204030204" pitchFamily="34" charset="0"/>
              </a:rPr>
              <a:t>Tūī</a:t>
            </a:r>
            <a:r>
              <a:rPr lang="mi-NZ" dirty="0"/>
              <a:t>, petrol consumption increases to 2030 as the number of overall vehicles increases, with reductions in energy consumption from diesel being offset by increased consumption of petrol. The phasing out of fossil fuels is slower than in Kea, with petrol remaining a larger share of energy consumption for longer before being more slowly replaced by electricity. </a:t>
            </a:r>
          </a:p>
          <a:p>
            <a:endParaRPr lang="mi-NZ" dirty="0"/>
          </a:p>
          <a:p>
            <a:r>
              <a:rPr lang="mi-NZ" dirty="0"/>
              <a:t>Diesel takes longer to be phased out in </a:t>
            </a:r>
            <a:r>
              <a:rPr lang="en-NZ" sz="1800" kern="1200" dirty="0">
                <a:solidFill>
                  <a:srgbClr val="000000"/>
                </a:solidFill>
                <a:latin typeface="Calibri" panose="020F0502020204030204" pitchFamily="34" charset="0"/>
              </a:rPr>
              <a:t>Tūī</a:t>
            </a:r>
            <a:r>
              <a:rPr lang="mi-NZ" dirty="0"/>
              <a:t>, with 7 PJ of diesel still being consumed by 2050 compared to no diesel by 2050 in Kea. This is due to the higher cost of battery electric vehicles for longer, and larger fleet in </a:t>
            </a:r>
            <a:r>
              <a:rPr lang="en-NZ" sz="1800" kern="1200" dirty="0">
                <a:solidFill>
                  <a:srgbClr val="000000"/>
                </a:solidFill>
                <a:latin typeface="Calibri" panose="020F0502020204030204" pitchFamily="34" charset="0"/>
              </a:rPr>
              <a:t>Tūī</a:t>
            </a:r>
            <a:r>
              <a:rPr lang="mi-NZ" dirty="0"/>
              <a:t> which results in a slower phaseout.</a:t>
            </a:r>
          </a:p>
          <a:p>
            <a:br>
              <a:rPr lang="mi-NZ" dirty="0"/>
            </a:br>
            <a:r>
              <a:rPr lang="mi-NZ" dirty="0"/>
              <a:t>Overall energy consumption for road transport drops from 212 PJ to 61 PJ by 2050 in Kea and 94.5 PJ in </a:t>
            </a:r>
            <a:r>
              <a:rPr lang="en-NZ" sz="1800" kern="1200" dirty="0">
                <a:solidFill>
                  <a:srgbClr val="000000"/>
                </a:solidFill>
                <a:latin typeface="Calibri" panose="020F0502020204030204" pitchFamily="34" charset="0"/>
              </a:rPr>
              <a:t>Tūī</a:t>
            </a:r>
            <a:r>
              <a:rPr lang="mi-NZ" dirty="0"/>
              <a:t>. This is due to the more efficient nature of electric vehicles compared to internal combustion engines and so less energy is required to complete transport tasks. </a:t>
            </a:r>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9</a:t>
            </a:fld>
            <a:endParaRPr lang="en-NZ"/>
          </a:p>
        </p:txBody>
      </p:sp>
    </p:spTree>
    <p:extLst>
      <p:ext uri="{BB962C8B-B14F-4D97-AF65-F5344CB8AC3E}">
        <p14:creationId xmlns:p14="http://schemas.microsoft.com/office/powerpoint/2010/main" val="597957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Transport - What cars might we drive?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The number of cars and SUVs in Kea decreases slightly through to 2050 from 3.3 million to 3.0 million, compared with </a:t>
            </a:r>
            <a:r>
              <a:rPr lang="en-NZ" sz="1800" kern="1200" dirty="0">
                <a:solidFill>
                  <a:srgbClr val="000000"/>
                </a:solidFill>
                <a:latin typeface="Calibri" panose="020F0502020204030204" pitchFamily="34" charset="0"/>
              </a:rPr>
              <a:t>Tūī</a:t>
            </a:r>
            <a:r>
              <a:rPr lang="mi-NZ" dirty="0"/>
              <a:t> where vehicle numbers increase slightly from 3.3 million to 3.6 million by 2050.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In </a:t>
            </a:r>
            <a:r>
              <a:rPr lang="en-NZ" sz="1800" kern="1200" dirty="0">
                <a:solidFill>
                  <a:srgbClr val="000000"/>
                </a:solidFill>
                <a:latin typeface="Calibri" panose="020F0502020204030204" pitchFamily="34" charset="0"/>
              </a:rPr>
              <a:t>Tūī</a:t>
            </a:r>
            <a:r>
              <a:rPr lang="mi-NZ" dirty="0"/>
              <a:t>, cities continue to grow and sprawl, resulting in greater need for cars and therefore higher overall numbers. In Kea, cities are designed to encourage modeshift to public transport and active transport which results in lower overall demand for vehicles compared to </a:t>
            </a:r>
            <a:r>
              <a:rPr lang="en-NZ" sz="1800" kern="1200" dirty="0">
                <a:solidFill>
                  <a:srgbClr val="000000"/>
                </a:solidFill>
                <a:latin typeface="Calibri" panose="020F0502020204030204" pitchFamily="34" charset="0"/>
              </a:rPr>
              <a:t>Tūī</a:t>
            </a:r>
            <a:r>
              <a:rPr lang="mi-NZ"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i-NZ" dirty="0"/>
          </a:p>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Kea also sees a faster uptake of electric cars as their price falls more quickly, and other technology parameters improve faster, making them a more attractive option to replace internal combustion engine vehicles. By 2050 there are more electric vehicles in </a:t>
            </a:r>
            <a:r>
              <a:rPr lang="en-NZ" sz="1800" kern="1200" dirty="0">
                <a:solidFill>
                  <a:srgbClr val="000000"/>
                </a:solidFill>
                <a:latin typeface="Calibri" panose="020F0502020204030204" pitchFamily="34" charset="0"/>
              </a:rPr>
              <a:t>Tūī</a:t>
            </a:r>
            <a:r>
              <a:rPr lang="mi-NZ" dirty="0"/>
              <a:t> than in Kea. However, there are still more than half a million fossil fuel powered vehicles (albeit more efficient hybrids).</a:t>
            </a:r>
            <a:endParaRPr lang="en-NZ" dirty="0"/>
          </a:p>
          <a:p>
            <a:endParaRPr lang="mi-NZ" dirty="0"/>
          </a:p>
          <a:p>
            <a:r>
              <a:rPr lang="mi-NZ" dirty="0"/>
              <a:t>In </a:t>
            </a:r>
            <a:r>
              <a:rPr lang="en-NZ" sz="1800" kern="1200" dirty="0">
                <a:solidFill>
                  <a:srgbClr val="000000"/>
                </a:solidFill>
                <a:latin typeface="Calibri" panose="020F0502020204030204" pitchFamily="34" charset="0"/>
              </a:rPr>
              <a:t>Tūī</a:t>
            </a:r>
            <a:r>
              <a:rPr lang="mi-NZ" dirty="0"/>
              <a:t>, hybrid vehicles are preferred in the short term due to relative costs which result in greater numbers purchased to replace internal combustion engines, and they make up over half of cars by 2035. However, these are quickly replaced by battery electric vehicles from 2040-2050 as BEV price falls and they become cheaper to own than hybrid vehicles.</a:t>
            </a:r>
          </a:p>
          <a:p>
            <a:endParaRPr lang="mi-NZ" dirty="0"/>
          </a:p>
          <a:p>
            <a:r>
              <a:rPr lang="en-US" dirty="0"/>
              <a:t>HEVs are preferred in </a:t>
            </a:r>
            <a:r>
              <a:rPr lang="en-NZ" sz="1800" kern="1200" dirty="0">
                <a:solidFill>
                  <a:srgbClr val="000000"/>
                </a:solidFill>
                <a:latin typeface="Calibri" panose="020F0502020204030204" pitchFamily="34" charset="0"/>
              </a:rPr>
              <a:t>Tūī</a:t>
            </a:r>
            <a:r>
              <a:rPr lang="en-US" dirty="0"/>
              <a:t> as BEV supply is constrained to model lower access to BEVs. </a:t>
            </a:r>
            <a:endParaRPr lang="mi-NZ" dirty="0"/>
          </a:p>
          <a:p>
            <a:endParaRPr lang="mi-NZ" dirty="0"/>
          </a:p>
          <a:p>
            <a:endParaRPr lang="en-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10</a:t>
            </a:fld>
            <a:endParaRPr lang="en-NZ"/>
          </a:p>
        </p:txBody>
      </p:sp>
    </p:spTree>
    <p:extLst>
      <p:ext uri="{BB962C8B-B14F-4D97-AF65-F5344CB8AC3E}">
        <p14:creationId xmlns:p14="http://schemas.microsoft.com/office/powerpoint/2010/main" val="3546642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Transport - What might drive our energy consumption in rail?</a:t>
            </a:r>
          </a:p>
          <a:p>
            <a:endParaRPr lang="en-US" dirty="0"/>
          </a:p>
          <a:p>
            <a:r>
              <a:rPr lang="mi-NZ" dirty="0"/>
              <a:t>Fuel consumption decreases in both scenarios through to 2025 before then increasing. </a:t>
            </a:r>
          </a:p>
          <a:p>
            <a:endParaRPr lang="mi-NZ" dirty="0"/>
          </a:p>
          <a:p>
            <a:r>
              <a:rPr lang="mi-NZ" dirty="0"/>
              <a:t>In Kea, demand grows larger than in </a:t>
            </a:r>
            <a:r>
              <a:rPr lang="en-NZ" sz="1800" kern="1200" dirty="0">
                <a:solidFill>
                  <a:srgbClr val="000000"/>
                </a:solidFill>
                <a:latin typeface="Calibri" panose="020F0502020204030204" pitchFamily="34" charset="0"/>
              </a:rPr>
              <a:t>Tūī</a:t>
            </a:r>
            <a:r>
              <a:rPr lang="mi-NZ" dirty="0"/>
              <a:t> due to rail being prioritised as a lower emissions alternative to road transport. In Kea, energy consumption grows to 3.76 PJ in 2050 whereas in </a:t>
            </a:r>
            <a:r>
              <a:rPr lang="en-NZ" sz="1800" kern="1200" dirty="0">
                <a:solidFill>
                  <a:srgbClr val="000000"/>
                </a:solidFill>
                <a:latin typeface="Calibri" panose="020F0502020204030204" pitchFamily="34" charset="0"/>
              </a:rPr>
              <a:t>Tūī</a:t>
            </a:r>
            <a:r>
              <a:rPr lang="mi-NZ" dirty="0"/>
              <a:t> it climbs to 3.35 PJ. </a:t>
            </a:r>
          </a:p>
          <a:p>
            <a:endParaRPr lang="mi-NZ" dirty="0"/>
          </a:p>
          <a:p>
            <a:r>
              <a:rPr lang="mi-NZ" dirty="0"/>
              <a:t>Diesel consumption drops from 2.59 PJ in 2018 to 2.17 PJ in 2030 and only increases slightly to 2.3 PJ by 2050. Most of the increase in energy consumption is met by electricity and biodiesel. Biodiesel plays a small nut growing role in Kea, accounting for 9% of energy consumption by 2050.  </a:t>
            </a:r>
          </a:p>
          <a:p>
            <a:endParaRPr lang="mi-NZ" dirty="0"/>
          </a:p>
          <a:p>
            <a:r>
              <a:rPr lang="en-NZ" sz="1800" kern="1200" dirty="0">
                <a:solidFill>
                  <a:srgbClr val="000000"/>
                </a:solidFill>
                <a:latin typeface="Calibri" panose="020F0502020204030204" pitchFamily="34" charset="0"/>
              </a:rPr>
              <a:t>Tūī</a:t>
            </a:r>
            <a:r>
              <a:rPr lang="mi-NZ" dirty="0"/>
              <a:t> on the other hand does not have biodiesel as a part of the energy mix, relying on diesel and electricity. Diesel consumption is slightly higher in </a:t>
            </a:r>
            <a:r>
              <a:rPr lang="en-NZ" sz="1800" kern="1200" dirty="0">
                <a:solidFill>
                  <a:srgbClr val="000000"/>
                </a:solidFill>
                <a:latin typeface="Calibri" panose="020F0502020204030204" pitchFamily="34" charset="0"/>
              </a:rPr>
              <a:t>Tūī</a:t>
            </a:r>
            <a:r>
              <a:rPr lang="mi-NZ" dirty="0"/>
              <a:t> by 2050 at 2.49 PJ compared to 2.3PJ in Kea, and electricity consumption by 2050 is lower at 0.86 PJ compared to 1.12 PJ in Kea. This means that in 2050, fossil fuels will still make up a much larger percentage of the energy use mix at 74% in </a:t>
            </a:r>
            <a:r>
              <a:rPr lang="en-NZ" sz="1800" kern="1200" dirty="0">
                <a:solidFill>
                  <a:srgbClr val="000000"/>
                </a:solidFill>
                <a:latin typeface="Calibri" panose="020F0502020204030204" pitchFamily="34" charset="0"/>
              </a:rPr>
              <a:t>Tūī</a:t>
            </a:r>
            <a:r>
              <a:rPr lang="mi-NZ" dirty="0"/>
              <a:t> compared to only 61% fossil fuels in Kea.</a:t>
            </a:r>
          </a:p>
          <a:p>
            <a:endParaRPr lang="mi-NZ" dirty="0"/>
          </a:p>
          <a:p>
            <a:r>
              <a:rPr lang="en-US" dirty="0"/>
              <a:t>Overall emissions increase in both Kea and </a:t>
            </a:r>
            <a:r>
              <a:rPr lang="en-NZ" sz="1800" kern="1200" dirty="0">
                <a:solidFill>
                  <a:srgbClr val="000000"/>
                </a:solidFill>
                <a:latin typeface="Calibri" panose="020F0502020204030204" pitchFamily="34" charset="0"/>
              </a:rPr>
              <a:t>Tūī</a:t>
            </a:r>
            <a:r>
              <a:rPr lang="en-US" dirty="0"/>
              <a:t>, as demand and consumption of diesel increases. Emissions decrease from 2018 levels of 0.18 Mt CO2-e to 0.15 </a:t>
            </a:r>
            <a:r>
              <a:rPr lang="en-US" b="0" dirty="0"/>
              <a:t>Mt CO2-e</a:t>
            </a:r>
            <a:r>
              <a:rPr lang="en-US" dirty="0"/>
              <a:t> in Kea and 0.13 Mt CO2-e in </a:t>
            </a:r>
            <a:r>
              <a:rPr lang="en-NZ" sz="1800" kern="1200" dirty="0">
                <a:solidFill>
                  <a:srgbClr val="000000"/>
                </a:solidFill>
                <a:latin typeface="Calibri" panose="020F0502020204030204" pitchFamily="34" charset="0"/>
              </a:rPr>
              <a:t>Tūī</a:t>
            </a:r>
            <a:r>
              <a:rPr lang="en-US" dirty="0"/>
              <a:t> by 2030. By 2050, emissions in Kea grow back to 0.18 Mt CO2-e and Mt CO2-e in </a:t>
            </a:r>
            <a:r>
              <a:rPr lang="en-NZ" sz="1800" kern="1200" dirty="0">
                <a:solidFill>
                  <a:srgbClr val="000000"/>
                </a:solidFill>
                <a:latin typeface="Calibri" panose="020F0502020204030204" pitchFamily="34" charset="0"/>
              </a:rPr>
              <a:t>Tūī</a:t>
            </a:r>
            <a:r>
              <a:rPr lang="en-US" dirty="0"/>
              <a:t>. Higher emissions in Kea are attributed to higher demand for rail travel through mode shift away from road transport. </a:t>
            </a:r>
          </a:p>
          <a:p>
            <a:endParaRPr lang="en-US" dirty="0"/>
          </a:p>
          <a:p>
            <a:r>
              <a:rPr lang="en-US" dirty="0"/>
              <a:t>The rail sector shows opportunities to offset emissions through the introduction of biofuels. This can be seen in Kea where there are significant offsets through the introduction of biofuels which absorb carbon as they are grown. By 2050, biofuels in Kea will offset emissions by 14% and resulting in net emissions in Kea that are lower than Tūī despite higher fuel consumption. </a:t>
            </a:r>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11</a:t>
            </a:fld>
            <a:endParaRPr lang="en-NZ"/>
          </a:p>
        </p:txBody>
      </p:sp>
    </p:spTree>
    <p:extLst>
      <p:ext uri="{BB962C8B-B14F-4D97-AF65-F5344CB8AC3E}">
        <p14:creationId xmlns:p14="http://schemas.microsoft.com/office/powerpoint/2010/main" val="3348262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Transport- What is the role of demand reduction for areas that are difficult to </a:t>
            </a:r>
            <a:r>
              <a:rPr lang="en-US" b="1" dirty="0" err="1"/>
              <a:t>decarbonise</a:t>
            </a:r>
            <a:r>
              <a:rPr lang="en-US" b="1" dirty="0"/>
              <a:t>?</a:t>
            </a:r>
          </a:p>
          <a:p>
            <a:endParaRPr lang="en-US" dirty="0"/>
          </a:p>
          <a:p>
            <a:r>
              <a:rPr lang="mi-NZ" dirty="0"/>
              <a:t>The aviation industry is an area where decarbonisation is challanging. There are currently no economically viable alternatives to jet fuel for aviation, with biofuels and forms of hydrogen being currently researched to be introduced. </a:t>
            </a:r>
          </a:p>
          <a:p>
            <a:endParaRPr lang="mi-NZ" dirty="0"/>
          </a:p>
          <a:p>
            <a:r>
              <a:rPr lang="mi-NZ" dirty="0"/>
              <a:t>In Kea and </a:t>
            </a:r>
            <a:r>
              <a:rPr lang="en-NZ" sz="1800" kern="1200" dirty="0">
                <a:solidFill>
                  <a:srgbClr val="000000"/>
                </a:solidFill>
                <a:latin typeface="Calibri" panose="020F0502020204030204" pitchFamily="34" charset="0"/>
              </a:rPr>
              <a:t>Tūī</a:t>
            </a:r>
            <a:r>
              <a:rPr lang="mi-NZ" dirty="0"/>
              <a:t>, demand management results in differences in fuel consumption and therefore emissions. In Kea, consumption continues to grow from 2018 levels to peak in 2040 and fall slightly to 99.2 PJ in 2050. This is caused by reduction in demand for air travel as modeshift to lower emissions travel such as by train for short trips is encouraged. This differs to </a:t>
            </a:r>
            <a:r>
              <a:rPr lang="en-NZ" sz="1800" kern="1200" dirty="0">
                <a:solidFill>
                  <a:srgbClr val="000000"/>
                </a:solidFill>
                <a:latin typeface="Calibri" panose="020F0502020204030204" pitchFamily="34" charset="0"/>
              </a:rPr>
              <a:t>Tūī</a:t>
            </a:r>
            <a:r>
              <a:rPr lang="mi-NZ" dirty="0"/>
              <a:t> where demand for jet travel continues to increase at a steady rate, resulting in 50% more fuel consumption at 150 PJ by </a:t>
            </a:r>
            <a:r>
              <a:rPr lang="en-NZ" noProof="0" dirty="0"/>
              <a:t>2050.</a:t>
            </a:r>
            <a:endParaRPr lang="mi-NZ" dirty="0"/>
          </a:p>
          <a:p>
            <a:endParaRPr lang="en-US" dirty="0"/>
          </a:p>
        </p:txBody>
      </p:sp>
      <p:sp>
        <p:nvSpPr>
          <p:cNvPr id="4" name="Slide Number Placeholder 3"/>
          <p:cNvSpPr>
            <a:spLocks noGrp="1"/>
          </p:cNvSpPr>
          <p:nvPr>
            <p:ph type="sldNum" sz="quarter" idx="10"/>
          </p:nvPr>
        </p:nvSpPr>
        <p:spPr/>
        <p:txBody>
          <a:bodyPr/>
          <a:lstStyle/>
          <a:p>
            <a:fld id="{685CFB99-32BC-48DC-AA4D-07166E0CFCDF}" type="slidenum">
              <a:rPr lang="en-NZ" smtClean="0"/>
              <a:t>12</a:t>
            </a:fld>
            <a:endParaRPr lang="en-NZ"/>
          </a:p>
        </p:txBody>
      </p:sp>
    </p:spTree>
    <p:extLst>
      <p:ext uri="{BB962C8B-B14F-4D97-AF65-F5344CB8AC3E}">
        <p14:creationId xmlns:p14="http://schemas.microsoft.com/office/powerpoint/2010/main" val="2864610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7" name="Rectangle 6"/>
          <p:cNvSpPr/>
          <p:nvPr userDrawn="1"/>
        </p:nvSpPr>
        <p:spPr>
          <a:xfrm>
            <a:off x="0" y="6626276"/>
            <a:ext cx="12192000" cy="231723"/>
          </a:xfrm>
          <a:prstGeom prst="rect">
            <a:avLst/>
          </a:prstGeom>
          <a:solidFill>
            <a:srgbClr val="2A54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BEC main logo cop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0712" y="251480"/>
            <a:ext cx="1811736" cy="549950"/>
          </a:xfrm>
          <a:prstGeom prst="rect">
            <a:avLst/>
          </a:prstGeom>
        </p:spPr>
      </p:pic>
    </p:spTree>
    <p:extLst>
      <p:ext uri="{BB962C8B-B14F-4D97-AF65-F5344CB8AC3E}">
        <p14:creationId xmlns:p14="http://schemas.microsoft.com/office/powerpoint/2010/main" val="3322424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8B2BA-73D1-4E02-92EA-8F4AD77DA631}"/>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EEB80C5C-F532-4F36-95EF-93B8352D9A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754AC16-BF1C-4F42-AE5A-6484A772544A}"/>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21/05/2021</a:t>
            </a:fld>
            <a:endParaRPr lang="en-NZ"/>
          </a:p>
        </p:txBody>
      </p:sp>
      <p:sp>
        <p:nvSpPr>
          <p:cNvPr id="5" name="Footer Placeholder 4">
            <a:extLst>
              <a:ext uri="{FF2B5EF4-FFF2-40B4-BE49-F238E27FC236}">
                <a16:creationId xmlns:a16="http://schemas.microsoft.com/office/drawing/2014/main" id="{04D4F69B-34D4-46C0-AD8B-D4ED0EC54AE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609294D7-3BF1-44DC-8B33-13F584186263}"/>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4062802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876B6E-3426-4F98-9FD0-4860C85140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1D115A46-DCBF-426D-A5E2-602A0CE35E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A8C6E4E-6B2A-439A-9615-5F526D8B8235}"/>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21/05/2021</a:t>
            </a:fld>
            <a:endParaRPr lang="en-NZ"/>
          </a:p>
        </p:txBody>
      </p:sp>
      <p:sp>
        <p:nvSpPr>
          <p:cNvPr id="5" name="Footer Placeholder 4">
            <a:extLst>
              <a:ext uri="{FF2B5EF4-FFF2-40B4-BE49-F238E27FC236}">
                <a16:creationId xmlns:a16="http://schemas.microsoft.com/office/drawing/2014/main" id="{37A1310D-202E-4708-90C9-7298E3E2C55F}"/>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6" name="Slide Number Placeholder 5">
            <a:extLst>
              <a:ext uri="{FF2B5EF4-FFF2-40B4-BE49-F238E27FC236}">
                <a16:creationId xmlns:a16="http://schemas.microsoft.com/office/drawing/2014/main" id="{C8523C0A-69DC-4709-A6C0-1B0A557CBEAC}"/>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3286263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64C8C-6D7F-4318-A033-74BD36B54647}"/>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728E49EC-0B2D-48FE-A60C-057C920B9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Rectangle 6"/>
          <p:cNvSpPr/>
          <p:nvPr userDrawn="1"/>
        </p:nvSpPr>
        <p:spPr>
          <a:xfrm>
            <a:off x="0" y="6626276"/>
            <a:ext cx="12192000" cy="231723"/>
          </a:xfrm>
          <a:prstGeom prst="rect">
            <a:avLst/>
          </a:prstGeom>
          <a:solidFill>
            <a:srgbClr val="2A54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descr="BEC main logo cop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0712" y="251480"/>
            <a:ext cx="1811736" cy="549950"/>
          </a:xfrm>
          <a:prstGeom prst="rect">
            <a:avLst/>
          </a:prstGeom>
        </p:spPr>
      </p:pic>
    </p:spTree>
    <p:extLst>
      <p:ext uri="{BB962C8B-B14F-4D97-AF65-F5344CB8AC3E}">
        <p14:creationId xmlns:p14="http://schemas.microsoft.com/office/powerpoint/2010/main" val="3981392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spTree>
      <p:nvGrpSpPr>
        <p:cNvPr id="1" name=""/>
        <p:cNvGrpSpPr/>
        <p:nvPr/>
      </p:nvGrpSpPr>
      <p:grpSpPr>
        <a:xfrm>
          <a:off x="0" y="0"/>
          <a:ext cx="0" cy="0"/>
          <a:chOff x="0" y="0"/>
          <a:chExt cx="0" cy="0"/>
        </a:xfrm>
      </p:grpSpPr>
      <p:sp>
        <p:nvSpPr>
          <p:cNvPr id="7" name="Rectangle 6"/>
          <p:cNvSpPr/>
          <p:nvPr userDrawn="1"/>
        </p:nvSpPr>
        <p:spPr>
          <a:xfrm>
            <a:off x="55216" y="78884"/>
            <a:ext cx="12052973" cy="6697274"/>
          </a:xfrm>
          <a:prstGeom prst="rect">
            <a:avLst/>
          </a:prstGeom>
          <a:gradFill flip="none" rotWithShape="1">
            <a:gsLst>
              <a:gs pos="0">
                <a:srgbClr val="2A5484"/>
              </a:gs>
              <a:gs pos="85000">
                <a:srgbClr val="174057"/>
              </a:gs>
            </a:gsLst>
            <a:lin ang="189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933AA-9E4C-42B0-9671-C497895D1852}"/>
              </a:ext>
            </a:extLst>
          </p:cNvPr>
          <p:cNvSpPr>
            <a:spLocks noGrp="1"/>
          </p:cNvSpPr>
          <p:nvPr>
            <p:ph type="title"/>
          </p:nvPr>
        </p:nvSpPr>
        <p:spPr>
          <a:xfrm>
            <a:off x="831850" y="1678185"/>
            <a:ext cx="10515600" cy="727786"/>
          </a:xfrm>
        </p:spPr>
        <p:txBody>
          <a:bodyPr anchor="t" anchorCtr="0"/>
          <a:lstStyle>
            <a:lvl1pPr algn="ctr">
              <a:defRPr sz="4200">
                <a:solidFill>
                  <a:schemeClr val="bg1"/>
                </a:solidFill>
              </a:defRPr>
            </a:lvl1pPr>
          </a:lstStyle>
          <a:p>
            <a:r>
              <a:rPr lang="en-US" dirty="0"/>
              <a:t>Click to edit Master title style</a:t>
            </a:r>
            <a:endParaRPr lang="en-NZ" dirty="0"/>
          </a:p>
        </p:txBody>
      </p:sp>
    </p:spTree>
    <p:extLst>
      <p:ext uri="{BB962C8B-B14F-4D97-AF65-F5344CB8AC3E}">
        <p14:creationId xmlns:p14="http://schemas.microsoft.com/office/powerpoint/2010/main" val="71873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2">
    <p:spTree>
      <p:nvGrpSpPr>
        <p:cNvPr id="1" name=""/>
        <p:cNvGrpSpPr/>
        <p:nvPr/>
      </p:nvGrpSpPr>
      <p:grpSpPr>
        <a:xfrm>
          <a:off x="0" y="0"/>
          <a:ext cx="0" cy="0"/>
          <a:chOff x="0" y="0"/>
          <a:chExt cx="0" cy="0"/>
        </a:xfrm>
      </p:grpSpPr>
      <p:sp>
        <p:nvSpPr>
          <p:cNvPr id="8" name="Rectangle 7"/>
          <p:cNvSpPr/>
          <p:nvPr userDrawn="1"/>
        </p:nvSpPr>
        <p:spPr>
          <a:xfrm>
            <a:off x="55216" y="78884"/>
            <a:ext cx="12052973" cy="6697274"/>
          </a:xfrm>
          <a:prstGeom prst="rect">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362933AA-9E4C-42B0-9671-C497895D1852}"/>
              </a:ext>
            </a:extLst>
          </p:cNvPr>
          <p:cNvSpPr>
            <a:spLocks noGrp="1"/>
          </p:cNvSpPr>
          <p:nvPr>
            <p:ph type="title"/>
          </p:nvPr>
        </p:nvSpPr>
        <p:spPr>
          <a:xfrm>
            <a:off x="831850" y="2301371"/>
            <a:ext cx="10515600" cy="727786"/>
          </a:xfrm>
        </p:spPr>
        <p:txBody>
          <a:bodyPr anchor="t" anchorCtr="0"/>
          <a:lstStyle>
            <a:lvl1pPr algn="ctr">
              <a:defRPr sz="4200">
                <a:solidFill>
                  <a:schemeClr val="bg1"/>
                </a:solidFill>
              </a:defRPr>
            </a:lvl1pPr>
          </a:lstStyle>
          <a:p>
            <a:r>
              <a:rPr lang="en-US" dirty="0"/>
              <a:t>Click to edit Master title style</a:t>
            </a:r>
            <a:endParaRPr lang="en-NZ" dirty="0"/>
          </a:p>
        </p:txBody>
      </p:sp>
    </p:spTree>
    <p:extLst>
      <p:ext uri="{BB962C8B-B14F-4D97-AF65-F5344CB8AC3E}">
        <p14:creationId xmlns:p14="http://schemas.microsoft.com/office/powerpoint/2010/main" val="1750730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7A64C8C-6D7F-4318-A033-74BD36B54647}"/>
              </a:ext>
            </a:extLst>
          </p:cNvPr>
          <p:cNvSpPr>
            <a:spLocks noGrp="1"/>
          </p:cNvSpPr>
          <p:nvPr>
            <p:ph type="title"/>
          </p:nvPr>
        </p:nvSpPr>
        <p:spPr>
          <a:xfrm>
            <a:off x="838200" y="365125"/>
            <a:ext cx="10515600" cy="1325563"/>
          </a:xfrm>
        </p:spPr>
        <p:txBody>
          <a:bodyPr/>
          <a:lstStyle/>
          <a:p>
            <a:r>
              <a:rPr lang="en-US"/>
              <a:t>Click to edit Master title style</a:t>
            </a:r>
            <a:endParaRPr lang="en-NZ"/>
          </a:p>
        </p:txBody>
      </p:sp>
      <p:pic>
        <p:nvPicPr>
          <p:cNvPr id="3" name="Picture 2" descr="BEC main logo cop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0712" y="251480"/>
            <a:ext cx="1811736" cy="549950"/>
          </a:xfrm>
          <a:prstGeom prst="rect">
            <a:avLst/>
          </a:prstGeom>
        </p:spPr>
      </p:pic>
    </p:spTree>
    <p:extLst>
      <p:ext uri="{BB962C8B-B14F-4D97-AF65-F5344CB8AC3E}">
        <p14:creationId xmlns:p14="http://schemas.microsoft.com/office/powerpoint/2010/main" val="415551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range footer">
    <p:spTree>
      <p:nvGrpSpPr>
        <p:cNvPr id="1" name=""/>
        <p:cNvGrpSpPr/>
        <p:nvPr/>
      </p:nvGrpSpPr>
      <p:grpSpPr>
        <a:xfrm>
          <a:off x="0" y="0"/>
          <a:ext cx="0" cy="0"/>
          <a:chOff x="0" y="0"/>
          <a:chExt cx="0" cy="0"/>
        </a:xfrm>
      </p:grpSpPr>
      <p:sp>
        <p:nvSpPr>
          <p:cNvPr id="6" name="Rectangle 5"/>
          <p:cNvSpPr/>
          <p:nvPr userDrawn="1"/>
        </p:nvSpPr>
        <p:spPr>
          <a:xfrm>
            <a:off x="0" y="6626276"/>
            <a:ext cx="12192000" cy="231723"/>
          </a:xfrm>
          <a:prstGeom prst="rect">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BEC main logo copy.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120712" y="251480"/>
            <a:ext cx="1811736" cy="549950"/>
          </a:xfrm>
          <a:prstGeom prst="rect">
            <a:avLst/>
          </a:prstGeom>
        </p:spPr>
      </p:pic>
    </p:spTree>
    <p:extLst>
      <p:ext uri="{BB962C8B-B14F-4D97-AF65-F5344CB8AC3E}">
        <p14:creationId xmlns:p14="http://schemas.microsoft.com/office/powerpoint/2010/main" val="291285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A68B28-4CB1-42BB-882D-A85B399ECF61}"/>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21/05/2021</a:t>
            </a:fld>
            <a:endParaRPr lang="en-NZ"/>
          </a:p>
        </p:txBody>
      </p:sp>
      <p:sp>
        <p:nvSpPr>
          <p:cNvPr id="3" name="Footer Placeholder 2">
            <a:extLst>
              <a:ext uri="{FF2B5EF4-FFF2-40B4-BE49-F238E27FC236}">
                <a16:creationId xmlns:a16="http://schemas.microsoft.com/office/drawing/2014/main" id="{706827FD-4827-407C-BE62-C7C6CDE0948B}"/>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4" name="Slide Number Placeholder 3">
            <a:extLst>
              <a:ext uri="{FF2B5EF4-FFF2-40B4-BE49-F238E27FC236}">
                <a16:creationId xmlns:a16="http://schemas.microsoft.com/office/drawing/2014/main" id="{1C0D1D41-ED8C-4A94-9B53-F5B5785D8112}"/>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4039112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66B0C-C926-488F-BCA9-955E9E3953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CE123D27-8E5A-4F6B-9059-B02335E26D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3077BC4-5762-4F67-A7F3-FA0B51DEC5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11EF70-077B-486D-8E01-693A33178DC3}"/>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21/05/2021</a:t>
            </a:fld>
            <a:endParaRPr lang="en-NZ"/>
          </a:p>
        </p:txBody>
      </p:sp>
      <p:sp>
        <p:nvSpPr>
          <p:cNvPr id="6" name="Footer Placeholder 5">
            <a:extLst>
              <a:ext uri="{FF2B5EF4-FFF2-40B4-BE49-F238E27FC236}">
                <a16:creationId xmlns:a16="http://schemas.microsoft.com/office/drawing/2014/main" id="{5E974B6B-F936-44AF-926C-404F19F3AB12}"/>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85543D9A-EDDB-4E4F-A8A2-A033FF4C0C38}"/>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3146474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612E-0D3F-4AC6-A278-CF2292C0FF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D9E1ED94-5A12-49F6-834D-3CCE49E467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6E867BF6-7BEF-42C8-AB99-4D8A686C34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14190F-F78F-4BC5-B377-3EEF66F2A2A8}"/>
              </a:ext>
            </a:extLst>
          </p:cNvPr>
          <p:cNvSpPr>
            <a:spLocks noGrp="1"/>
          </p:cNvSpPr>
          <p:nvPr>
            <p:ph type="dt" sz="half" idx="10"/>
          </p:nvPr>
        </p:nvSpPr>
        <p:spPr>
          <a:xfrm>
            <a:off x="838200" y="6356350"/>
            <a:ext cx="2743200" cy="365125"/>
          </a:xfrm>
          <a:prstGeom prst="rect">
            <a:avLst/>
          </a:prstGeom>
        </p:spPr>
        <p:txBody>
          <a:bodyPr/>
          <a:lstStyle/>
          <a:p>
            <a:fld id="{017C9810-7543-4F66-B2AA-D99BEEE70025}" type="datetimeFigureOut">
              <a:rPr lang="en-NZ" smtClean="0"/>
              <a:t>21/05/2021</a:t>
            </a:fld>
            <a:endParaRPr lang="en-NZ"/>
          </a:p>
        </p:txBody>
      </p:sp>
      <p:sp>
        <p:nvSpPr>
          <p:cNvPr id="6" name="Footer Placeholder 5">
            <a:extLst>
              <a:ext uri="{FF2B5EF4-FFF2-40B4-BE49-F238E27FC236}">
                <a16:creationId xmlns:a16="http://schemas.microsoft.com/office/drawing/2014/main" id="{81D0FFE4-6884-4C2D-88C9-05A3C9AB1527}"/>
              </a:ext>
            </a:extLst>
          </p:cNvPr>
          <p:cNvSpPr>
            <a:spLocks noGrp="1"/>
          </p:cNvSpPr>
          <p:nvPr>
            <p:ph type="ftr" sz="quarter" idx="11"/>
          </p:nvPr>
        </p:nvSpPr>
        <p:spPr>
          <a:xfrm>
            <a:off x="4038600" y="6356350"/>
            <a:ext cx="4114800" cy="365125"/>
          </a:xfrm>
          <a:prstGeom prst="rect">
            <a:avLst/>
          </a:prstGeom>
        </p:spPr>
        <p:txBody>
          <a:bodyPr/>
          <a:lstStyle/>
          <a:p>
            <a:endParaRPr lang="en-NZ"/>
          </a:p>
        </p:txBody>
      </p:sp>
      <p:sp>
        <p:nvSpPr>
          <p:cNvPr id="7" name="Slide Number Placeholder 6">
            <a:extLst>
              <a:ext uri="{FF2B5EF4-FFF2-40B4-BE49-F238E27FC236}">
                <a16:creationId xmlns:a16="http://schemas.microsoft.com/office/drawing/2014/main" id="{DEF05045-CECA-493F-938D-D9E33D353F65}"/>
              </a:ext>
            </a:extLst>
          </p:cNvPr>
          <p:cNvSpPr>
            <a:spLocks noGrp="1"/>
          </p:cNvSpPr>
          <p:nvPr>
            <p:ph type="sldNum" sz="quarter" idx="12"/>
          </p:nvPr>
        </p:nvSpPr>
        <p:spPr>
          <a:xfrm>
            <a:off x="8610600" y="6356350"/>
            <a:ext cx="2743200" cy="365125"/>
          </a:xfrm>
          <a:prstGeom prst="rect">
            <a:avLst/>
          </a:prstGeom>
        </p:spPr>
        <p:txBody>
          <a:bodyPr/>
          <a:lstStyle/>
          <a:p>
            <a:fld id="{063773FE-E52F-4650-A5DA-4FBC21F45EB1}" type="slidenum">
              <a:rPr lang="en-NZ" smtClean="0"/>
              <a:t>‹#›</a:t>
            </a:fld>
            <a:endParaRPr lang="en-NZ"/>
          </a:p>
        </p:txBody>
      </p:sp>
    </p:spTree>
    <p:extLst>
      <p:ext uri="{BB962C8B-B14F-4D97-AF65-F5344CB8AC3E}">
        <p14:creationId xmlns:p14="http://schemas.microsoft.com/office/powerpoint/2010/main" val="4014822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3254D7-8BC1-473A-9AB0-3543341E97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Z" dirty="0"/>
          </a:p>
        </p:txBody>
      </p:sp>
      <p:sp>
        <p:nvSpPr>
          <p:cNvPr id="3" name="Text Placeholder 2">
            <a:extLst>
              <a:ext uri="{FF2B5EF4-FFF2-40B4-BE49-F238E27FC236}">
                <a16:creationId xmlns:a16="http://schemas.microsoft.com/office/drawing/2014/main" id="{C976D177-A53E-43F6-9579-8820D9720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47852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gradFill>
            <a:gsLst>
              <a:gs pos="0">
                <a:schemeClr val="accent1">
                  <a:lumMod val="60000"/>
                  <a:lumOff val="40000"/>
                </a:schemeClr>
              </a:gs>
              <a:gs pos="36000">
                <a:schemeClr val="accent5">
                  <a:lumMod val="20000"/>
                  <a:lumOff val="80000"/>
                </a:schemeClr>
              </a:gs>
              <a:gs pos="100000">
                <a:schemeClr val="bg1"/>
              </a:gs>
            </a:gsLst>
            <a:lin ang="1584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mountains-reflection-trees.png"/>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0" y="2826419"/>
            <a:ext cx="12192000" cy="4031581"/>
          </a:xfrm>
          <a:prstGeom prst="rect">
            <a:avLst/>
          </a:prstGeom>
        </p:spPr>
      </p:pic>
      <p:sp>
        <p:nvSpPr>
          <p:cNvPr id="4" name="Title 3">
            <a:extLst>
              <a:ext uri="{FF2B5EF4-FFF2-40B4-BE49-F238E27FC236}">
                <a16:creationId xmlns:a16="http://schemas.microsoft.com/office/drawing/2014/main" id="{39E8917D-DB73-4D0D-B02A-2E323992DFDE}"/>
              </a:ext>
            </a:extLst>
          </p:cNvPr>
          <p:cNvSpPr txBox="1">
            <a:spLocks/>
          </p:cNvSpPr>
          <p:nvPr/>
        </p:nvSpPr>
        <p:spPr>
          <a:xfrm>
            <a:off x="1500336" y="1857208"/>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latin typeface="Tahoma" panose="020B0604030504040204" pitchFamily="34" charset="0"/>
                <a:ea typeface="Tahoma" panose="020B0604030504040204" pitchFamily="34" charset="0"/>
                <a:cs typeface="Tahoma" panose="020B0604030504040204" pitchFamily="34" charset="0"/>
              </a:rPr>
              <a:t>New Zealand Energy Scenarios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6862" y="248872"/>
            <a:ext cx="3504158" cy="1063684"/>
          </a:xfrm>
          <a:prstGeom prst="rect">
            <a:avLst/>
          </a:prstGeom>
        </p:spPr>
      </p:pic>
      <p:pic>
        <p:nvPicPr>
          <p:cNvPr id="5" name="Picture 4" descr="background-forest.png"/>
          <p:cNvPicPr>
            <a:picLocks noChangeAspect="1"/>
          </p:cNvPicPr>
          <p:nvPr/>
        </p:nvPicPr>
        <p:blipFill rotWithShape="1">
          <a:blip r:embed="rId4">
            <a:extLst>
              <a:ext uri="{28A0092B-C50C-407E-A947-70E740481C1C}">
                <a14:useLocalDpi xmlns:a14="http://schemas.microsoft.com/office/drawing/2010/main"/>
              </a:ext>
            </a:extLst>
          </a:blip>
          <a:srcRect b="18216"/>
          <a:stretch/>
        </p:blipFill>
        <p:spPr>
          <a:xfrm>
            <a:off x="0" y="4098749"/>
            <a:ext cx="12192000" cy="2775964"/>
          </a:xfrm>
          <a:prstGeom prst="rect">
            <a:avLst/>
          </a:prstGeom>
        </p:spPr>
      </p:pic>
      <p:pic>
        <p:nvPicPr>
          <p:cNvPr id="8" name="Picture 7" descr="tui_small.png"/>
          <p:cNvPicPr>
            <a:picLocks noChangeAspect="1"/>
          </p:cNvPicPr>
          <p:nvPr/>
        </p:nvPicPr>
        <p:blipFill>
          <a:blip r:embed="rId5" cstate="screen">
            <a:alphaModFix/>
            <a:extLst>
              <a:ext uri="{28A0092B-C50C-407E-A947-70E740481C1C}">
                <a14:useLocalDpi xmlns:a14="http://schemas.microsoft.com/office/drawing/2010/main"/>
              </a:ext>
            </a:extLst>
          </a:blip>
          <a:stretch>
            <a:fillRect/>
          </a:stretch>
        </p:blipFill>
        <p:spPr>
          <a:xfrm>
            <a:off x="9065333" y="3911438"/>
            <a:ext cx="2742068" cy="3170096"/>
          </a:xfrm>
          <a:prstGeom prst="rect">
            <a:avLst/>
          </a:prstGeom>
        </p:spPr>
      </p:pic>
      <p:pic>
        <p:nvPicPr>
          <p:cNvPr id="9" name="Picture 8" descr="kea_small.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76180" y="2292999"/>
            <a:ext cx="4036342" cy="4666406"/>
          </a:xfrm>
          <a:prstGeom prst="rect">
            <a:avLst/>
          </a:prstGeom>
        </p:spPr>
      </p:pic>
    </p:spTree>
    <p:extLst>
      <p:ext uri="{BB962C8B-B14F-4D97-AF65-F5344CB8AC3E}">
        <p14:creationId xmlns:p14="http://schemas.microsoft.com/office/powerpoint/2010/main" val="380377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A8896B92-8DF3-4A31-B61D-5269CDCB17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5900" y="2499534"/>
            <a:ext cx="6101194" cy="4066827"/>
          </a:xfrm>
          <a:prstGeom prst="rect">
            <a:avLst/>
          </a:prstGeom>
        </p:spPr>
      </p:pic>
      <p:pic>
        <p:nvPicPr>
          <p:cNvPr id="3" name="Picture 2" descr="Chart, funnel chart&#10;&#10;Description automatically generated">
            <a:extLst>
              <a:ext uri="{FF2B5EF4-FFF2-40B4-BE49-F238E27FC236}">
                <a16:creationId xmlns:a16="http://schemas.microsoft.com/office/drawing/2014/main" id="{C90DC5EF-A934-4F05-9B1B-EE2DB87738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499533"/>
            <a:ext cx="6096000" cy="4063365"/>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04652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1911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What cars might we drive?</a:t>
            </a:r>
          </a:p>
        </p:txBody>
      </p:sp>
    </p:spTree>
    <p:extLst>
      <p:ext uri="{BB962C8B-B14F-4D97-AF65-F5344CB8AC3E}">
        <p14:creationId xmlns:p14="http://schemas.microsoft.com/office/powerpoint/2010/main" val="3115872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Chart, line chart&#10;&#10;Description automatically generated">
            <a:extLst>
              <a:ext uri="{FF2B5EF4-FFF2-40B4-BE49-F238E27FC236}">
                <a16:creationId xmlns:a16="http://schemas.microsoft.com/office/drawing/2014/main" id="{1C4FB8F8-E28C-4B20-8B53-70092E515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9962" y="2472885"/>
            <a:ext cx="6022415" cy="4014316"/>
          </a:xfrm>
          <a:prstGeom prst="rect">
            <a:avLst/>
          </a:prstGeom>
        </p:spPr>
      </p:pic>
      <p:pic>
        <p:nvPicPr>
          <p:cNvPr id="3" name="Picture 2" descr="Chart, line chart&#10;&#10;Description automatically generated">
            <a:extLst>
              <a:ext uri="{FF2B5EF4-FFF2-40B4-BE49-F238E27FC236}">
                <a16:creationId xmlns:a16="http://schemas.microsoft.com/office/drawing/2014/main" id="{4AEFF65F-0805-452A-9A3E-51B9C0C92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9585" y="2511941"/>
            <a:ext cx="6022415" cy="4014316"/>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10134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7393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What might drive our energy consumption in rail?</a:t>
            </a:r>
          </a:p>
        </p:txBody>
      </p:sp>
    </p:spTree>
    <p:extLst>
      <p:ext uri="{BB962C8B-B14F-4D97-AF65-F5344CB8AC3E}">
        <p14:creationId xmlns:p14="http://schemas.microsoft.com/office/powerpoint/2010/main" val="3849236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886052F7-4ACB-43B1-8E05-130C4575B7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1064" y="2584990"/>
            <a:ext cx="5874936" cy="3916012"/>
          </a:xfrm>
          <a:prstGeom prst="rect">
            <a:avLst/>
          </a:prstGeom>
        </p:spPr>
      </p:pic>
      <p:pic>
        <p:nvPicPr>
          <p:cNvPr id="3" name="Picture 2" descr="Chart, bar chart&#10;&#10;Description automatically generated">
            <a:extLst>
              <a:ext uri="{FF2B5EF4-FFF2-40B4-BE49-F238E27FC236}">
                <a16:creationId xmlns:a16="http://schemas.microsoft.com/office/drawing/2014/main" id="{CBE5144C-31E3-4CB3-B7ED-E0A26207070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96000" y="2605509"/>
            <a:ext cx="5874936" cy="3916012"/>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201839"/>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009522" y="2174431"/>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436261"/>
            <a:ext cx="1111470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What is the role of demand reduction for areas that are difficult to decarbonise?</a:t>
            </a:r>
          </a:p>
        </p:txBody>
      </p:sp>
    </p:spTree>
    <p:extLst>
      <p:ext uri="{BB962C8B-B14F-4D97-AF65-F5344CB8AC3E}">
        <p14:creationId xmlns:p14="http://schemas.microsoft.com/office/powerpoint/2010/main" val="2241766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59BDF87-6D52-4E54-860B-EB56EF96B6B2}"/>
              </a:ext>
            </a:extLst>
          </p:cNvPr>
          <p:cNvSpPr txBox="1">
            <a:spLocks/>
          </p:cNvSpPr>
          <p:nvPr/>
        </p:nvSpPr>
        <p:spPr>
          <a:xfrm>
            <a:off x="451690" y="1214820"/>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lnSpc>
                <a:spcPct val="110000"/>
              </a:lnSpc>
            </a:pPr>
            <a:r>
              <a:rPr lang="x-none" sz="3600" b="0" dirty="0">
                <a:solidFill>
                  <a:schemeClr val="bg1"/>
                </a:solidFill>
                <a:ea typeface="Tahoma" panose="020B0604030504040204" pitchFamily="34" charset="0"/>
              </a:rPr>
              <a:t>This project has been brought to you by </a:t>
            </a:r>
          </a:p>
        </p:txBody>
      </p:sp>
      <p:sp>
        <p:nvSpPr>
          <p:cNvPr id="4" name="Title 1">
            <a:extLst>
              <a:ext uri="{FF2B5EF4-FFF2-40B4-BE49-F238E27FC236}">
                <a16:creationId xmlns:a16="http://schemas.microsoft.com/office/drawing/2014/main" id="{059BDF87-6D52-4E54-860B-EB56EF96B6B2}"/>
              </a:ext>
            </a:extLst>
          </p:cNvPr>
          <p:cNvSpPr txBox="1">
            <a:spLocks/>
          </p:cNvSpPr>
          <p:nvPr/>
        </p:nvSpPr>
        <p:spPr>
          <a:xfrm>
            <a:off x="451690" y="4941168"/>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lnSpc>
                <a:spcPct val="110000"/>
              </a:lnSpc>
            </a:pPr>
            <a:r>
              <a:rPr lang="x-none" sz="2900" b="0" dirty="0">
                <a:solidFill>
                  <a:srgbClr val="FFFFFF"/>
                </a:solidFill>
                <a:ea typeface="Tahoma" panose="020B0604030504040204" pitchFamily="34" charset="0"/>
              </a:rPr>
              <a:t>Find out more at </a:t>
            </a:r>
          </a:p>
          <a:p>
            <a:pPr algn="ctr">
              <a:lnSpc>
                <a:spcPct val="110000"/>
              </a:lnSpc>
            </a:pPr>
            <a:r>
              <a:rPr lang="x-none" sz="3600" dirty="0">
                <a:solidFill>
                  <a:srgbClr val="FFFFFF"/>
                </a:solidFill>
                <a:ea typeface="Tahoma" panose="020B0604030504040204" pitchFamily="34" charset="0"/>
              </a:rPr>
              <a:t>www.times.bec.org.nz</a:t>
            </a:r>
          </a:p>
        </p:txBody>
      </p:sp>
      <p:sp>
        <p:nvSpPr>
          <p:cNvPr id="5" name="Rectangle 4"/>
          <p:cNvSpPr/>
          <p:nvPr/>
        </p:nvSpPr>
        <p:spPr>
          <a:xfrm>
            <a:off x="0" y="2539998"/>
            <a:ext cx="12192000" cy="18228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443" y="2873321"/>
            <a:ext cx="3538408" cy="1074080"/>
          </a:xfrm>
          <a:prstGeom prst="rect">
            <a:avLst/>
          </a:prstGeom>
        </p:spPr>
      </p:pic>
      <p:pic>
        <p:nvPicPr>
          <p:cNvPr id="7" name="Picture 6" descr="*EECA logo.jpg"/>
          <p:cNvPicPr>
            <a:picLocks noChangeAspect="1"/>
          </p:cNvPicPr>
          <p:nvPr/>
        </p:nvPicPr>
        <p:blipFill rotWithShape="1">
          <a:blip r:embed="rId3">
            <a:extLst>
              <a:ext uri="{28A0092B-C50C-407E-A947-70E740481C1C}">
                <a14:useLocalDpi xmlns:a14="http://schemas.microsoft.com/office/drawing/2010/main" val="0"/>
              </a:ext>
            </a:extLst>
          </a:blip>
          <a:srcRect t="19922" b="30580"/>
          <a:stretch/>
        </p:blipFill>
        <p:spPr>
          <a:xfrm>
            <a:off x="4828784" y="2751468"/>
            <a:ext cx="2707376" cy="134012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1221" y="2805173"/>
            <a:ext cx="2722500" cy="1322358"/>
          </a:xfrm>
          <a:prstGeom prst="rect">
            <a:avLst/>
          </a:prstGeom>
        </p:spPr>
      </p:pic>
    </p:spTree>
    <p:extLst>
      <p:ext uri="{BB962C8B-B14F-4D97-AF65-F5344CB8AC3E}">
        <p14:creationId xmlns:p14="http://schemas.microsoft.com/office/powerpoint/2010/main" val="1843683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9E8917D-DB73-4D0D-B02A-2E323992DFDE}"/>
              </a:ext>
            </a:extLst>
          </p:cNvPr>
          <p:cNvSpPr txBox="1">
            <a:spLocks/>
          </p:cNvSpPr>
          <p:nvPr/>
        </p:nvSpPr>
        <p:spPr>
          <a:xfrm>
            <a:off x="1524000" y="2348236"/>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sp>
        <p:nvSpPr>
          <p:cNvPr id="5" name="Subtitle 4">
            <a:extLst>
              <a:ext uri="{FF2B5EF4-FFF2-40B4-BE49-F238E27FC236}">
                <a16:creationId xmlns:a16="http://schemas.microsoft.com/office/drawing/2014/main" id="{5058B220-7AD8-4731-A07B-357FADCBE19E}"/>
              </a:ext>
            </a:extLst>
          </p:cNvPr>
          <p:cNvSpPr txBox="1">
            <a:spLocks/>
          </p:cNvSpPr>
          <p:nvPr/>
        </p:nvSpPr>
        <p:spPr>
          <a:xfrm>
            <a:off x="1524000" y="3667932"/>
            <a:ext cx="9144000" cy="8411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dirty="0">
                <a:solidFill>
                  <a:srgbClr val="E37B2A"/>
                </a:solidFill>
                <a:latin typeface="Tahoma" panose="020B0604030504040204" pitchFamily="34" charset="0"/>
                <a:ea typeface="Tahoma" panose="020B0604030504040204" pitchFamily="34" charset="0"/>
                <a:cs typeface="Tahoma" panose="020B0604030504040204" pitchFamily="34" charset="0"/>
              </a:rPr>
              <a:t>Introduction</a:t>
            </a:r>
          </a:p>
        </p:txBody>
      </p:sp>
    </p:spTree>
    <p:extLst>
      <p:ext uri="{BB962C8B-B14F-4D97-AF65-F5344CB8AC3E}">
        <p14:creationId xmlns:p14="http://schemas.microsoft.com/office/powerpoint/2010/main" val="5595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26CC9-363E-43DD-9B4C-A4BB87D4506B}"/>
              </a:ext>
            </a:extLst>
          </p:cNvPr>
          <p:cNvSpPr txBox="1">
            <a:spLocks/>
          </p:cNvSpPr>
          <p:nvPr/>
        </p:nvSpPr>
        <p:spPr>
          <a:xfrm>
            <a:off x="3843311" y="1745325"/>
            <a:ext cx="7586144" cy="3857402"/>
          </a:xfrm>
          <a:prstGeom prst="rect">
            <a:avLst/>
          </a:prstGeom>
        </p:spPr>
        <p:txBody>
          <a:bodyPr>
            <a:no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spcAft>
                <a:spcPts val="1200"/>
              </a:spcAft>
            </a:pPr>
            <a:r>
              <a:rPr lang="en-NZ" sz="2800" dirty="0">
                <a:latin typeface="+mn-lt"/>
                <a:ea typeface="Calibri" panose="020F0502020204030204" pitchFamily="34" charset="0"/>
                <a:cs typeface="Times New Roman" panose="02020603050405020304" pitchFamily="18" charset="0"/>
              </a:rPr>
              <a:t>How do you tell the story of the future?</a:t>
            </a:r>
          </a:p>
          <a:p>
            <a:pPr>
              <a:spcAft>
                <a:spcPts val="1200"/>
              </a:spcAft>
            </a:pPr>
            <a:r>
              <a:rPr lang="en-NZ" sz="2800" dirty="0">
                <a:solidFill>
                  <a:srgbClr val="2A5484"/>
                </a:solidFill>
                <a:latin typeface="+mn-lt"/>
                <a:ea typeface="Calibri" panose="020F0502020204030204" pitchFamily="34" charset="0"/>
                <a:cs typeface="Times New Roman" panose="02020603050405020304" pitchFamily="18" charset="0"/>
              </a:rPr>
              <a:t>What if most Kiwis chose to see climate change as the most important problem to solve?</a:t>
            </a:r>
          </a:p>
          <a:p>
            <a:pPr>
              <a:spcAft>
                <a:spcPts val="1200"/>
              </a:spcAft>
            </a:pPr>
            <a:r>
              <a:rPr lang="en-NZ" sz="2800" dirty="0">
                <a:latin typeface="+mn-lt"/>
                <a:ea typeface="Calibri" panose="020F0502020204030204" pitchFamily="34" charset="0"/>
                <a:cs typeface="Times New Roman" panose="02020603050405020304" pitchFamily="18" charset="0"/>
              </a:rPr>
              <a:t>What would happen if they invested now in new technologies and led the world in decarbonising the economy?</a:t>
            </a:r>
            <a:endParaRPr lang="en-NZ" sz="2800" dirty="0">
              <a:solidFill>
                <a:srgbClr val="2A5484"/>
              </a:solidFill>
              <a:latin typeface="+mn-lt"/>
              <a:ea typeface="Calibri" panose="020F0502020204030204" pitchFamily="34" charset="0"/>
              <a:cs typeface="Times New Roman" panose="02020603050405020304" pitchFamily="18" charset="0"/>
            </a:endParaRPr>
          </a:p>
          <a:p>
            <a:pPr>
              <a:spcAft>
                <a:spcPts val="1200"/>
              </a:spcAft>
            </a:pPr>
            <a:r>
              <a:rPr lang="en-NZ" sz="2800" dirty="0">
                <a:solidFill>
                  <a:srgbClr val="2A5484"/>
                </a:solidFill>
                <a:latin typeface="+mn-lt"/>
                <a:ea typeface="Calibri" panose="020F0502020204030204" pitchFamily="34" charset="0"/>
                <a:cs typeface="Times New Roman" panose="02020603050405020304" pitchFamily="18" charset="0"/>
              </a:rPr>
              <a:t>How would New Zealand’s energy sector evolve? </a:t>
            </a:r>
          </a:p>
          <a:p>
            <a:pPr>
              <a:spcAft>
                <a:spcPts val="1200"/>
              </a:spcAft>
            </a:pPr>
            <a:r>
              <a:rPr lang="en-NZ" sz="2800" dirty="0">
                <a:latin typeface="+mn-lt"/>
                <a:ea typeface="Calibri" panose="020F0502020204030204" pitchFamily="34" charset="0"/>
                <a:cs typeface="Times New Roman" panose="02020603050405020304" pitchFamily="18" charset="0"/>
              </a:rPr>
              <a:t>What are the choices and trade-offs?</a:t>
            </a:r>
            <a:endParaRPr lang="en-NZ" sz="2800" dirty="0">
              <a:latin typeface="+mn-lt"/>
            </a:endParaRPr>
          </a:p>
        </p:txBody>
      </p:sp>
      <p:sp>
        <p:nvSpPr>
          <p:cNvPr id="6" name="Oval 5"/>
          <p:cNvSpPr/>
          <p:nvPr/>
        </p:nvSpPr>
        <p:spPr>
          <a:xfrm>
            <a:off x="665138" y="2336779"/>
            <a:ext cx="2575078" cy="2647315"/>
          </a:xfrm>
          <a:prstGeom prst="ellipse">
            <a:avLst/>
          </a:prstGeom>
          <a:solidFill>
            <a:srgbClr val="2A548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NZ-Map.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16" y="1678295"/>
            <a:ext cx="2403691" cy="3878420"/>
          </a:xfrm>
          <a:prstGeom prst="rect">
            <a:avLst/>
          </a:prstGeom>
        </p:spPr>
      </p:pic>
      <p:pic>
        <p:nvPicPr>
          <p:cNvPr id="5" name="Picture 4" descr="Question-Mark.png"/>
          <p:cNvPicPr>
            <a:picLocks noChangeAspect="1"/>
          </p:cNvPicPr>
          <p:nvPr/>
        </p:nvPicPr>
        <p:blipFill>
          <a:blip r:embed="rId3">
            <a:lum bright="70000" contrast="-70000"/>
            <a:alphaModFix amt="89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1362552" y="2708602"/>
            <a:ext cx="1252530" cy="1851198"/>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2062430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4">
            <a:extLst>
              <a:ext uri="{FF2B5EF4-FFF2-40B4-BE49-F238E27FC236}">
                <a16:creationId xmlns:a16="http://schemas.microsoft.com/office/drawing/2014/main" id="{5058B220-7AD8-4731-A07B-357FADCBE19E}"/>
              </a:ext>
            </a:extLst>
          </p:cNvPr>
          <p:cNvSpPr txBox="1">
            <a:spLocks/>
          </p:cNvSpPr>
          <p:nvPr/>
        </p:nvSpPr>
        <p:spPr>
          <a:xfrm>
            <a:off x="1524000" y="3565493"/>
            <a:ext cx="9144000" cy="81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3200" dirty="0">
                <a:latin typeface="Tahoma" panose="020B0604030504040204" pitchFamily="34" charset="0"/>
                <a:ea typeface="Tahoma" panose="020B0604030504040204" pitchFamily="34" charset="0"/>
                <a:cs typeface="Tahoma" panose="020B0604030504040204" pitchFamily="34" charset="0"/>
              </a:rPr>
              <a:t>Kea and </a:t>
            </a:r>
            <a:r>
              <a:rPr lang="en-NZ" sz="3200" dirty="0" err="1">
                <a:latin typeface="Tahoma" panose="020B0604030504040204" pitchFamily="34" charset="0"/>
                <a:ea typeface="Tahoma" panose="020B0604030504040204" pitchFamily="34" charset="0"/>
                <a:cs typeface="Tahoma" panose="020B0604030504040204" pitchFamily="34" charset="0"/>
              </a:rPr>
              <a:t>Tūī</a:t>
            </a:r>
            <a:endParaRPr lang="en-NZ"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3">
            <a:extLst>
              <a:ext uri="{FF2B5EF4-FFF2-40B4-BE49-F238E27FC236}">
                <a16:creationId xmlns:a16="http://schemas.microsoft.com/office/drawing/2014/main" id="{39E8917D-DB73-4D0D-B02A-2E323992DFDE}"/>
              </a:ext>
            </a:extLst>
          </p:cNvPr>
          <p:cNvSpPr txBox="1">
            <a:spLocks/>
          </p:cNvSpPr>
          <p:nvPr/>
        </p:nvSpPr>
        <p:spPr>
          <a:xfrm>
            <a:off x="1524000" y="2288537"/>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spTree>
    <p:extLst>
      <p:ext uri="{BB962C8B-B14F-4D97-AF65-F5344CB8AC3E}">
        <p14:creationId xmlns:p14="http://schemas.microsoft.com/office/powerpoint/2010/main" val="210949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2567" y="1536999"/>
            <a:ext cx="4038691" cy="4449074"/>
          </a:xfrm>
          <a:prstGeom prst="rect">
            <a:avLst/>
          </a:prstGeom>
          <a:solidFill>
            <a:srgbClr val="17405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090337" y="1536999"/>
            <a:ext cx="4038691" cy="4449074"/>
          </a:xfrm>
          <a:prstGeom prst="rect">
            <a:avLst/>
          </a:prstGeom>
          <a:solidFill>
            <a:srgbClr val="42B29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F9B26CC9-363E-43DD-9B4C-A4BB87D4506B}"/>
              </a:ext>
            </a:extLst>
          </p:cNvPr>
          <p:cNvSpPr txBox="1">
            <a:spLocks/>
          </p:cNvSpPr>
          <p:nvPr/>
        </p:nvSpPr>
        <p:spPr>
          <a:xfrm>
            <a:off x="2453188" y="1839016"/>
            <a:ext cx="3533855" cy="3650086"/>
          </a:xfrm>
          <a:prstGeom prst="rect">
            <a:avLst/>
          </a:prstGeom>
        </p:spPr>
        <p:txBody>
          <a:bodyPr anchor="t" anchorCtr="0">
            <a:no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00000"/>
              </a:lnSpc>
            </a:pPr>
            <a:r>
              <a:rPr lang="en-NZ" sz="2500" dirty="0">
                <a:solidFill>
                  <a:schemeClr val="bg1"/>
                </a:solidFill>
                <a:latin typeface="+mn-lt"/>
                <a:ea typeface="Calibri" panose="020F0502020204030204" pitchFamily="34" charset="0"/>
                <a:cs typeface="Times New Roman" panose="02020603050405020304" pitchFamily="18" charset="0"/>
              </a:rPr>
              <a:t>Kea (cohesive)</a:t>
            </a:r>
            <a:br>
              <a:rPr lang="en-NZ" sz="2500" b="0" dirty="0">
                <a:solidFill>
                  <a:srgbClr val="3B3838"/>
                </a:solidFill>
                <a:latin typeface="+mn-lt"/>
                <a:ea typeface="Calibri" panose="020F0502020204030204" pitchFamily="34" charset="0"/>
                <a:cs typeface="Times New Roman" panose="02020603050405020304" pitchFamily="18" charset="0"/>
              </a:rPr>
            </a:br>
            <a:r>
              <a:rPr lang="en-NZ" sz="2200" b="0" dirty="0">
                <a:solidFill>
                  <a:schemeClr val="bg2">
                    <a:lumMod val="25000"/>
                  </a:schemeClr>
                </a:solidFill>
                <a:latin typeface="+mn-lt"/>
                <a:ea typeface="Calibri" panose="020F0502020204030204" pitchFamily="34" charset="0"/>
                <a:cs typeface="Times New Roman" panose="02020603050405020304" pitchFamily="18" charset="0"/>
              </a:rPr>
              <a:t>Kea represents a scenario where climate change is prioritised as the most pressing issue and New Zealand deliberately pursues cohesive ways to achieve a low-emissions economy</a:t>
            </a:r>
          </a:p>
        </p:txBody>
      </p:sp>
      <p:sp>
        <p:nvSpPr>
          <p:cNvPr id="5" name="Title 1">
            <a:extLst>
              <a:ext uri="{FF2B5EF4-FFF2-40B4-BE49-F238E27FC236}">
                <a16:creationId xmlns:a16="http://schemas.microsoft.com/office/drawing/2014/main" id="{F9B26CC9-363E-43DD-9B4C-A4BB87D4506B}"/>
              </a:ext>
            </a:extLst>
          </p:cNvPr>
          <p:cNvSpPr txBox="1">
            <a:spLocks/>
          </p:cNvSpPr>
          <p:nvPr/>
        </p:nvSpPr>
        <p:spPr>
          <a:xfrm>
            <a:off x="6507655" y="1839003"/>
            <a:ext cx="3321375" cy="377631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00000"/>
              </a:lnSpc>
            </a:pPr>
            <a:r>
              <a:rPr lang="en-NZ" sz="2500" dirty="0">
                <a:solidFill>
                  <a:srgbClr val="FFFFFF"/>
                </a:solidFill>
                <a:latin typeface="+mn-lt"/>
                <a:ea typeface="Calibri" panose="020F0502020204030204" pitchFamily="34" charset="0"/>
                <a:cs typeface="Times New Roman" panose="02020603050405020304" pitchFamily="18" charset="0"/>
              </a:rPr>
              <a:t>Tūī (individualistic)</a:t>
            </a:r>
            <a:br>
              <a:rPr lang="en-NZ" sz="2500" b="0" dirty="0">
                <a:solidFill>
                  <a:srgbClr val="3B3838"/>
                </a:solidFill>
                <a:latin typeface="+mn-lt"/>
                <a:ea typeface="Calibri" panose="020F0502020204030204" pitchFamily="34" charset="0"/>
                <a:cs typeface="Times New Roman" panose="02020603050405020304" pitchFamily="18" charset="0"/>
              </a:rPr>
            </a:br>
            <a:r>
              <a:rPr lang="en-NZ" sz="2200" b="0" dirty="0">
                <a:solidFill>
                  <a:srgbClr val="FFFFFF"/>
                </a:solidFill>
                <a:ea typeface="Calibri" panose="020F0502020204030204" pitchFamily="34" charset="0"/>
                <a:cs typeface="Times New Roman" panose="02020603050405020304" pitchFamily="18" charset="0"/>
              </a:rPr>
              <a:t>Tūī</a:t>
            </a:r>
            <a:r>
              <a:rPr lang="en-NZ" sz="2200" b="0" dirty="0">
                <a:solidFill>
                  <a:srgbClr val="FFFFFF"/>
                </a:solidFill>
                <a:latin typeface="+mn-lt"/>
                <a:ea typeface="Calibri" panose="020F0502020204030204" pitchFamily="34" charset="0"/>
                <a:cs typeface="Times New Roman" panose="02020603050405020304" pitchFamily="18" charset="0"/>
              </a:rPr>
              <a:t> represents a scenario where climate change is an important issue to be addressed as one of many priorities, with most decisions being left up to individuals and market mechanisms </a:t>
            </a:r>
            <a:endParaRPr lang="en-NZ" sz="2200" b="0" dirty="0">
              <a:solidFill>
                <a:srgbClr val="FFFFFF"/>
              </a:solidFill>
              <a:latin typeface="+mn-lt"/>
            </a:endParaRPr>
          </a:p>
        </p:txBody>
      </p:sp>
      <p:pic>
        <p:nvPicPr>
          <p:cNvPr id="6" name="Picture 5" descr="tui_small.png"/>
          <p:cNvPicPr>
            <a:picLocks noChangeAspect="1"/>
          </p:cNvPicPr>
          <p:nvPr/>
        </p:nvPicPr>
        <p:blipFill>
          <a:blip r:embed="rId2" cstate="screen">
            <a:alphaModFix/>
            <a:extLst>
              <a:ext uri="{28A0092B-C50C-407E-A947-70E740481C1C}">
                <a14:useLocalDpi xmlns:a14="http://schemas.microsoft.com/office/drawing/2010/main"/>
              </a:ext>
            </a:extLst>
          </a:blip>
          <a:stretch>
            <a:fillRect/>
          </a:stretch>
        </p:blipFill>
        <p:spPr>
          <a:xfrm>
            <a:off x="8935644" y="693015"/>
            <a:ext cx="2795706" cy="3232108"/>
          </a:xfrm>
          <a:prstGeom prst="rect">
            <a:avLst/>
          </a:prstGeom>
        </p:spPr>
      </p:pic>
      <p:pic>
        <p:nvPicPr>
          <p:cNvPr id="7" name="Picture 6" descr="kea_small.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3199" y="2049547"/>
            <a:ext cx="4036342" cy="4666406"/>
          </a:xfrm>
          <a:prstGeom prst="rect">
            <a:avLst/>
          </a:prstGeom>
        </p:spPr>
      </p:pic>
      <p:sp>
        <p:nvSpPr>
          <p:cNvPr id="9" name="Rectangle 8"/>
          <p:cNvSpPr/>
          <p:nvPr/>
        </p:nvSpPr>
        <p:spPr>
          <a:xfrm>
            <a:off x="0" y="6626276"/>
            <a:ext cx="12192000" cy="231723"/>
          </a:xfrm>
          <a:prstGeom prst="rect">
            <a:avLst/>
          </a:prstGeom>
          <a:solidFill>
            <a:srgbClr val="E37B2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6082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5058B220-7AD8-4731-A07B-357FADCBE19E}"/>
              </a:ext>
            </a:extLst>
          </p:cNvPr>
          <p:cNvSpPr txBox="1">
            <a:spLocks/>
          </p:cNvSpPr>
          <p:nvPr/>
        </p:nvSpPr>
        <p:spPr>
          <a:xfrm>
            <a:off x="1524000" y="2514808"/>
            <a:ext cx="9144000" cy="8199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NZ" sz="3200" dirty="0">
                <a:latin typeface="Tahoma" panose="020B0604030504040204" pitchFamily="34" charset="0"/>
                <a:ea typeface="Tahoma" panose="020B0604030504040204" pitchFamily="34" charset="0"/>
                <a:cs typeface="Tahoma" panose="020B0604030504040204" pitchFamily="34" charset="0"/>
              </a:rPr>
              <a:t>Transport</a:t>
            </a:r>
          </a:p>
        </p:txBody>
      </p:sp>
      <p:sp>
        <p:nvSpPr>
          <p:cNvPr id="4" name="Title 3">
            <a:extLst>
              <a:ext uri="{FF2B5EF4-FFF2-40B4-BE49-F238E27FC236}">
                <a16:creationId xmlns:a16="http://schemas.microsoft.com/office/drawing/2014/main" id="{39E8917D-DB73-4D0D-B02A-2E323992DFDE}"/>
              </a:ext>
            </a:extLst>
          </p:cNvPr>
          <p:cNvSpPr txBox="1">
            <a:spLocks/>
          </p:cNvSpPr>
          <p:nvPr/>
        </p:nvSpPr>
        <p:spPr>
          <a:xfrm>
            <a:off x="1524000" y="1237852"/>
            <a:ext cx="9144000" cy="1230594"/>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gn="ctr"/>
            <a:r>
              <a:rPr lang="en-NZ" dirty="0">
                <a:solidFill>
                  <a:srgbClr val="FFFFFF"/>
                </a:solidFill>
                <a:latin typeface="Tahoma" panose="020B0604030504040204" pitchFamily="34" charset="0"/>
                <a:ea typeface="Tahoma" panose="020B0604030504040204" pitchFamily="34" charset="0"/>
                <a:cs typeface="Tahoma" panose="020B0604030504040204" pitchFamily="34" charset="0"/>
              </a:rPr>
              <a:t>TIMES-NZ Scenarios</a:t>
            </a:r>
          </a:p>
        </p:txBody>
      </p:sp>
      <p:pic>
        <p:nvPicPr>
          <p:cNvPr id="5" name="Picture 4" descr="transport"/>
          <p:cNvPicPr>
            <a:picLocks noChangeAspect="1"/>
          </p:cNvPicPr>
          <p:nvPr/>
        </p:nvPicPr>
        <p:blipFill>
          <a:blip r:embed="rId2">
            <a:alphaModFix/>
            <a:extLst>
              <a:ext uri="{28A0092B-C50C-407E-A947-70E740481C1C}">
                <a14:useLocalDpi xmlns:a14="http://schemas.microsoft.com/office/drawing/2010/main"/>
              </a:ext>
            </a:extLst>
          </a:blip>
          <a:stretch>
            <a:fillRect/>
          </a:stretch>
        </p:blipFill>
        <p:spPr>
          <a:xfrm>
            <a:off x="190905" y="3590115"/>
            <a:ext cx="3136148" cy="3136148"/>
          </a:xfrm>
          <a:prstGeom prst="rect">
            <a:avLst/>
          </a:prstGeom>
        </p:spPr>
      </p:pic>
    </p:spTree>
    <p:extLst>
      <p:ext uri="{BB962C8B-B14F-4D97-AF65-F5344CB8AC3E}">
        <p14:creationId xmlns:p14="http://schemas.microsoft.com/office/powerpoint/2010/main" val="3998389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10;&#10;Description automatically generated">
            <a:extLst>
              <a:ext uri="{FF2B5EF4-FFF2-40B4-BE49-F238E27FC236}">
                <a16:creationId xmlns:a16="http://schemas.microsoft.com/office/drawing/2014/main" id="{85547571-F893-4BF5-B4B1-FD7B52ABBB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785" y="2486656"/>
            <a:ext cx="6095999" cy="4063364"/>
          </a:xfrm>
          <a:prstGeom prst="rect">
            <a:avLst/>
          </a:prstGeom>
        </p:spPr>
      </p:pic>
      <p:pic>
        <p:nvPicPr>
          <p:cNvPr id="3" name="Picture 2" descr="Chart&#10;&#10;Description automatically generated">
            <a:extLst>
              <a:ext uri="{FF2B5EF4-FFF2-40B4-BE49-F238E27FC236}">
                <a16:creationId xmlns:a16="http://schemas.microsoft.com/office/drawing/2014/main" id="{6239CCC3-68E8-43D2-B5B6-5A51CF49FE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49785" y="2406893"/>
            <a:ext cx="6042215" cy="4027514"/>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07393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4652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What technology might help us to lower our carbon footprint?</a:t>
            </a:r>
          </a:p>
        </p:txBody>
      </p:sp>
    </p:spTree>
    <p:extLst>
      <p:ext uri="{BB962C8B-B14F-4D97-AF65-F5344CB8AC3E}">
        <p14:creationId xmlns:p14="http://schemas.microsoft.com/office/powerpoint/2010/main" val="1757531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3CA47CAD-93C9-4B73-9E5B-2E4625B449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542" y="2471741"/>
            <a:ext cx="6035652" cy="4023139"/>
          </a:xfrm>
          <a:prstGeom prst="rect">
            <a:avLst/>
          </a:prstGeom>
        </p:spPr>
      </p:pic>
      <p:pic>
        <p:nvPicPr>
          <p:cNvPr id="3" name="Picture 2">
            <a:extLst>
              <a:ext uri="{FF2B5EF4-FFF2-40B4-BE49-F238E27FC236}">
                <a16:creationId xmlns:a16="http://schemas.microsoft.com/office/drawing/2014/main" id="{6B722D82-E7B3-4706-B62A-5D7A92A6F55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11026" y="2471741"/>
            <a:ext cx="5594064" cy="3728793"/>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119963" y="1964294"/>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292766" y="1936886"/>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How might fuel consumption impact our emission footprint?</a:t>
            </a:r>
          </a:p>
        </p:txBody>
      </p:sp>
    </p:spTree>
    <p:extLst>
      <p:ext uri="{BB962C8B-B14F-4D97-AF65-F5344CB8AC3E}">
        <p14:creationId xmlns:p14="http://schemas.microsoft.com/office/powerpoint/2010/main" val="235937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art, bar chart&#10;&#10;Description automatically generated">
            <a:extLst>
              <a:ext uri="{FF2B5EF4-FFF2-40B4-BE49-F238E27FC236}">
                <a16:creationId xmlns:a16="http://schemas.microsoft.com/office/drawing/2014/main" id="{F8E132B7-F2AE-4D45-B9E5-BFB0209BA2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057" y="2532267"/>
            <a:ext cx="5947199" cy="3964179"/>
          </a:xfrm>
          <a:prstGeom prst="rect">
            <a:avLst/>
          </a:prstGeom>
        </p:spPr>
      </p:pic>
      <p:pic>
        <p:nvPicPr>
          <p:cNvPr id="3" name="Picture 2" descr="Chart, bar chart&#10;&#10;Description automatically generated">
            <a:extLst>
              <a:ext uri="{FF2B5EF4-FFF2-40B4-BE49-F238E27FC236}">
                <a16:creationId xmlns:a16="http://schemas.microsoft.com/office/drawing/2014/main" id="{E711D991-8A2C-431B-AE7C-A8AC592A9F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69095" y="2577324"/>
            <a:ext cx="5947199" cy="3964180"/>
          </a:xfrm>
          <a:prstGeom prst="rect">
            <a:avLst/>
          </a:prstGeom>
        </p:spPr>
      </p:pic>
      <p:sp>
        <p:nvSpPr>
          <p:cNvPr id="4" name="TextBox 3">
            <a:extLst>
              <a:ext uri="{FF2B5EF4-FFF2-40B4-BE49-F238E27FC236}">
                <a16:creationId xmlns:a16="http://schemas.microsoft.com/office/drawing/2014/main" id="{24FAF3C3-2107-458D-8034-266FBEC75B8E}"/>
              </a:ext>
            </a:extLst>
          </p:cNvPr>
          <p:cNvSpPr txBox="1"/>
          <p:nvPr/>
        </p:nvSpPr>
        <p:spPr>
          <a:xfrm>
            <a:off x="2010321" y="2073931"/>
            <a:ext cx="2176074" cy="461665"/>
          </a:xfrm>
          <a:prstGeom prst="rect">
            <a:avLst/>
          </a:prstGeom>
          <a:noFill/>
        </p:spPr>
        <p:txBody>
          <a:bodyPr wrap="square" rtlCol="0">
            <a:spAutoFit/>
          </a:bodyPr>
          <a:lstStyle/>
          <a:p>
            <a:pPr algn="ctr"/>
            <a:r>
              <a:rPr lang="en-NZ" sz="2400" dirty="0">
                <a:solidFill>
                  <a:srgbClr val="42B295"/>
                </a:solidFill>
                <a:latin typeface="Tahoma" panose="020B0604030504040204" pitchFamily="34" charset="0"/>
                <a:ea typeface="Tahoma" panose="020B0604030504040204" pitchFamily="34" charset="0"/>
                <a:cs typeface="Tahoma" panose="020B0604030504040204" pitchFamily="34" charset="0"/>
              </a:rPr>
              <a:t>Kea</a:t>
            </a:r>
          </a:p>
        </p:txBody>
      </p:sp>
      <p:sp>
        <p:nvSpPr>
          <p:cNvPr id="5" name="TextBox 4">
            <a:extLst>
              <a:ext uri="{FF2B5EF4-FFF2-40B4-BE49-F238E27FC236}">
                <a16:creationId xmlns:a16="http://schemas.microsoft.com/office/drawing/2014/main" id="{F6E610AD-F071-4D9F-8E7A-1D4D567ACA45}"/>
              </a:ext>
            </a:extLst>
          </p:cNvPr>
          <p:cNvSpPr txBox="1"/>
          <p:nvPr/>
        </p:nvSpPr>
        <p:spPr>
          <a:xfrm>
            <a:off x="8100892" y="2046523"/>
            <a:ext cx="2176074" cy="461665"/>
          </a:xfrm>
          <a:prstGeom prst="rect">
            <a:avLst/>
          </a:prstGeom>
          <a:noFill/>
        </p:spPr>
        <p:txBody>
          <a:bodyPr wrap="square" rtlCol="0">
            <a:spAutoFit/>
          </a:bodyPr>
          <a:lstStyle/>
          <a:p>
            <a:pPr algn="ctr"/>
            <a:r>
              <a:rPr lang="en-NZ" sz="2400" dirty="0" err="1">
                <a:solidFill>
                  <a:srgbClr val="174057"/>
                </a:solidFill>
                <a:latin typeface="Tahoma" panose="020B0604030504040204" pitchFamily="34" charset="0"/>
                <a:ea typeface="Tahoma" panose="020B0604030504040204" pitchFamily="34" charset="0"/>
                <a:cs typeface="Tahoma" panose="020B0604030504040204" pitchFamily="34" charset="0"/>
              </a:rPr>
              <a:t>Tūī</a:t>
            </a:r>
            <a:endParaRPr lang="en-NZ" sz="2400" dirty="0">
              <a:solidFill>
                <a:srgbClr val="174057"/>
              </a:solidFill>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059BDF87-6D52-4E54-860B-EB56EF96B6B2}"/>
              </a:ext>
            </a:extLst>
          </p:cNvPr>
          <p:cNvSpPr txBox="1">
            <a:spLocks/>
          </p:cNvSpPr>
          <p:nvPr/>
        </p:nvSpPr>
        <p:spPr>
          <a:xfrm>
            <a:off x="451690" y="363173"/>
            <a:ext cx="11114709"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i="0" kern="1200">
                <a:solidFill>
                  <a:srgbClr val="E37B2A"/>
                </a:solidFill>
                <a:latin typeface="Calibri"/>
                <a:ea typeface="+mj-ea"/>
                <a:cs typeface="Calibri"/>
              </a:defRPr>
            </a:lvl1pPr>
          </a:lstStyle>
          <a:p>
            <a:pPr>
              <a:lnSpc>
                <a:spcPct val="110000"/>
              </a:lnSpc>
            </a:pPr>
            <a:r>
              <a:rPr lang="x-none" sz="3600" dirty="0">
                <a:ea typeface="Tahoma" panose="020B0604030504040204" pitchFamily="34" charset="0"/>
              </a:rPr>
              <a:t>Transport</a:t>
            </a:r>
          </a:p>
          <a:p>
            <a:pPr>
              <a:lnSpc>
                <a:spcPct val="110000"/>
              </a:lnSpc>
            </a:pPr>
            <a:r>
              <a:rPr lang="en-NZ" sz="3200" b="0" dirty="0">
                <a:ea typeface="Tahoma" panose="020B0604030504040204" pitchFamily="34" charset="0"/>
              </a:rPr>
              <a:t>How might road transport look?</a:t>
            </a:r>
          </a:p>
        </p:txBody>
      </p:sp>
    </p:spTree>
    <p:extLst>
      <p:ext uri="{BB962C8B-B14F-4D97-AF65-F5344CB8AC3E}">
        <p14:creationId xmlns:p14="http://schemas.microsoft.com/office/powerpoint/2010/main" val="3079697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9E2CE2A1949C4ABF1E1F70FCF48FFE" ma:contentTypeVersion="2" ma:contentTypeDescription="Create a new document." ma:contentTypeScope="" ma:versionID="ed16ef5f7f4a00bfb520952764750c53">
  <xsd:schema xmlns:xsd="http://www.w3.org/2001/XMLSchema" xmlns:xs="http://www.w3.org/2001/XMLSchema" xmlns:p="http://schemas.microsoft.com/office/2006/metadata/properties" xmlns:ns3="b4d177fd-fd76-4730-a508-394d35045703" targetNamespace="http://schemas.microsoft.com/office/2006/metadata/properties" ma:root="true" ma:fieldsID="2c92d9dfdd33d27ed6266e44b129b960" ns3:_="">
    <xsd:import namespace="b4d177fd-fd76-4730-a508-394d3504570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177fd-fd76-4730-a508-394d350457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4D0A9F-4DCE-464B-AF7B-114DC0997E1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4d177fd-fd76-4730-a508-394d35045703"/>
    <ds:schemaRef ds:uri="http://www.w3.org/XML/1998/namespace"/>
    <ds:schemaRef ds:uri="http://purl.org/dc/dcmitype/"/>
  </ds:schemaRefs>
</ds:datastoreItem>
</file>

<file path=customXml/itemProps2.xml><?xml version="1.0" encoding="utf-8"?>
<ds:datastoreItem xmlns:ds="http://schemas.openxmlformats.org/officeDocument/2006/customXml" ds:itemID="{FEF1FD1C-D1A4-4DE1-A1D2-DB515CA5776A}">
  <ds:schemaRefs>
    <ds:schemaRef ds:uri="http://schemas.microsoft.com/sharepoint/v3/contenttype/forms"/>
  </ds:schemaRefs>
</ds:datastoreItem>
</file>

<file path=customXml/itemProps3.xml><?xml version="1.0" encoding="utf-8"?>
<ds:datastoreItem xmlns:ds="http://schemas.openxmlformats.org/officeDocument/2006/customXml" ds:itemID="{8784BD15-714A-4E0F-BFB0-804FC2EDBD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177fd-fd76-4730-a508-394d350457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11702</TotalTime>
  <Words>1721</Words>
  <Application>Microsoft Office PowerPoint</Application>
  <PresentationFormat>Widescreen</PresentationFormat>
  <Paragraphs>113</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Times model- Commercial</dc:title>
  <dc:creator>Tim Paterson-Catto</dc:creator>
  <cp:lastModifiedBy>Tina Schirr</cp:lastModifiedBy>
  <cp:revision>244</cp:revision>
  <dcterms:created xsi:type="dcterms:W3CDTF">2021-05-05T21:43:42Z</dcterms:created>
  <dcterms:modified xsi:type="dcterms:W3CDTF">2021-05-21T03:50:32Z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2fa3fd3-029b-403d-91b4-1dc930cb0e60_Enabled">
    <vt:lpwstr>true</vt:lpwstr>
  </property>
  <property fmtid="{D5CDD505-2E9C-101B-9397-08002B2CF9AE}" pid="3" name="MSIP_Label_82fa3fd3-029b-403d-91b4-1dc930cb0e60_SetDate">
    <vt:lpwstr>2021-05-07T03:57:42Z</vt:lpwstr>
  </property>
  <property fmtid="{D5CDD505-2E9C-101B-9397-08002B2CF9AE}" pid="4" name="MSIP_Label_82fa3fd3-029b-403d-91b4-1dc930cb0e60_Method">
    <vt:lpwstr>Standard</vt:lpwstr>
  </property>
  <property fmtid="{D5CDD505-2E9C-101B-9397-08002B2CF9AE}" pid="5" name="MSIP_Label_82fa3fd3-029b-403d-91b4-1dc930cb0e60_Name">
    <vt:lpwstr>82fa3fd3-029b-403d-91b4-1dc930cb0e60</vt:lpwstr>
  </property>
  <property fmtid="{D5CDD505-2E9C-101B-9397-08002B2CF9AE}" pid="6" name="MSIP_Label_82fa3fd3-029b-403d-91b4-1dc930cb0e60_SiteId">
    <vt:lpwstr>4ae48b41-0137-4599-8661-fc641fe77bea</vt:lpwstr>
  </property>
  <property fmtid="{D5CDD505-2E9C-101B-9397-08002B2CF9AE}" pid="7" name="MSIP_Label_82fa3fd3-029b-403d-91b4-1dc930cb0e60_ActionId">
    <vt:lpwstr>683a8221-3545-433f-be40-57c8d24220f1</vt:lpwstr>
  </property>
  <property fmtid="{D5CDD505-2E9C-101B-9397-08002B2CF9AE}" pid="8" name="MSIP_Label_82fa3fd3-029b-403d-91b4-1dc930cb0e60_ContentBits">
    <vt:lpwstr>0</vt:lpwstr>
  </property>
  <property fmtid="{D5CDD505-2E9C-101B-9397-08002B2CF9AE}" pid="9" name="ContentTypeId">
    <vt:lpwstr>0x010100F99E2CE2A1949C4ABF1E1F70FCF48FFE</vt:lpwstr>
  </property>
</Properties>
</file>